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38"/>
  </p:notesMasterIdLst>
  <p:handoutMasterIdLst>
    <p:handoutMasterId r:id="rId139"/>
  </p:handoutMasterIdLst>
  <p:sldIdLst>
    <p:sldId id="417" r:id="rId2"/>
    <p:sldId id="418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428" r:id="rId13"/>
    <p:sldId id="429" r:id="rId14"/>
    <p:sldId id="430" r:id="rId15"/>
    <p:sldId id="431" r:id="rId16"/>
    <p:sldId id="365" r:id="rId17"/>
    <p:sldId id="366" r:id="rId18"/>
    <p:sldId id="367" r:id="rId19"/>
    <p:sldId id="368" r:id="rId20"/>
    <p:sldId id="369" r:id="rId21"/>
    <p:sldId id="370" r:id="rId22"/>
    <p:sldId id="438" r:id="rId23"/>
    <p:sldId id="439" r:id="rId24"/>
    <p:sldId id="440" r:id="rId25"/>
    <p:sldId id="441" r:id="rId26"/>
    <p:sldId id="442" r:id="rId27"/>
    <p:sldId id="443" r:id="rId28"/>
    <p:sldId id="444" r:id="rId29"/>
    <p:sldId id="445" r:id="rId30"/>
    <p:sldId id="446" r:id="rId31"/>
    <p:sldId id="447" r:id="rId32"/>
    <p:sldId id="448" r:id="rId33"/>
    <p:sldId id="449" r:id="rId34"/>
    <p:sldId id="450" r:id="rId35"/>
    <p:sldId id="451" r:id="rId36"/>
    <p:sldId id="452" r:id="rId37"/>
    <p:sldId id="453" r:id="rId38"/>
    <p:sldId id="454" r:id="rId39"/>
    <p:sldId id="455" r:id="rId40"/>
    <p:sldId id="456" r:id="rId41"/>
    <p:sldId id="457" r:id="rId42"/>
    <p:sldId id="458" r:id="rId43"/>
    <p:sldId id="459" r:id="rId44"/>
    <p:sldId id="460" r:id="rId45"/>
    <p:sldId id="461" r:id="rId46"/>
    <p:sldId id="462" r:id="rId47"/>
    <p:sldId id="463" r:id="rId48"/>
    <p:sldId id="464" r:id="rId49"/>
    <p:sldId id="465" r:id="rId50"/>
    <p:sldId id="466" r:id="rId51"/>
    <p:sldId id="467" r:id="rId52"/>
    <p:sldId id="468" r:id="rId53"/>
    <p:sldId id="469" r:id="rId54"/>
    <p:sldId id="470" r:id="rId55"/>
    <p:sldId id="471" r:id="rId56"/>
    <p:sldId id="472" r:id="rId57"/>
    <p:sldId id="473" r:id="rId58"/>
    <p:sldId id="474" r:id="rId59"/>
    <p:sldId id="475" r:id="rId60"/>
    <p:sldId id="476" r:id="rId61"/>
    <p:sldId id="477" r:id="rId62"/>
    <p:sldId id="478" r:id="rId63"/>
    <p:sldId id="479" r:id="rId64"/>
    <p:sldId id="480" r:id="rId65"/>
    <p:sldId id="481" r:id="rId66"/>
    <p:sldId id="482" r:id="rId67"/>
    <p:sldId id="483" r:id="rId68"/>
    <p:sldId id="484" r:id="rId69"/>
    <p:sldId id="485" r:id="rId70"/>
    <p:sldId id="486" r:id="rId71"/>
    <p:sldId id="487" r:id="rId72"/>
    <p:sldId id="488" r:id="rId73"/>
    <p:sldId id="489" r:id="rId74"/>
    <p:sldId id="490" r:id="rId75"/>
    <p:sldId id="491" r:id="rId76"/>
    <p:sldId id="492" r:id="rId77"/>
    <p:sldId id="493" r:id="rId78"/>
    <p:sldId id="494" r:id="rId79"/>
    <p:sldId id="495" r:id="rId80"/>
    <p:sldId id="496" r:id="rId81"/>
    <p:sldId id="497" r:id="rId82"/>
    <p:sldId id="498" r:id="rId83"/>
    <p:sldId id="499" r:id="rId84"/>
    <p:sldId id="500" r:id="rId85"/>
    <p:sldId id="501" r:id="rId86"/>
    <p:sldId id="502" r:id="rId87"/>
    <p:sldId id="503" r:id="rId88"/>
    <p:sldId id="504" r:id="rId89"/>
    <p:sldId id="505" r:id="rId90"/>
    <p:sldId id="506" r:id="rId91"/>
    <p:sldId id="507" r:id="rId92"/>
    <p:sldId id="508" r:id="rId93"/>
    <p:sldId id="509" r:id="rId94"/>
    <p:sldId id="510" r:id="rId95"/>
    <p:sldId id="511" r:id="rId96"/>
    <p:sldId id="512" r:id="rId97"/>
    <p:sldId id="513" r:id="rId98"/>
    <p:sldId id="514" r:id="rId99"/>
    <p:sldId id="515" r:id="rId100"/>
    <p:sldId id="516" r:id="rId101"/>
    <p:sldId id="517" r:id="rId102"/>
    <p:sldId id="518" r:id="rId103"/>
    <p:sldId id="519" r:id="rId104"/>
    <p:sldId id="520" r:id="rId105"/>
    <p:sldId id="521" r:id="rId106"/>
    <p:sldId id="522" r:id="rId107"/>
    <p:sldId id="523" r:id="rId108"/>
    <p:sldId id="524" r:id="rId109"/>
    <p:sldId id="525" r:id="rId110"/>
    <p:sldId id="526" r:id="rId111"/>
    <p:sldId id="527" r:id="rId112"/>
    <p:sldId id="528" r:id="rId113"/>
    <p:sldId id="529" r:id="rId114"/>
    <p:sldId id="530" r:id="rId115"/>
    <p:sldId id="531" r:id="rId116"/>
    <p:sldId id="532" r:id="rId117"/>
    <p:sldId id="533" r:id="rId118"/>
    <p:sldId id="534" r:id="rId119"/>
    <p:sldId id="535" r:id="rId120"/>
    <p:sldId id="536" r:id="rId121"/>
    <p:sldId id="537" r:id="rId122"/>
    <p:sldId id="538" r:id="rId123"/>
    <p:sldId id="539" r:id="rId124"/>
    <p:sldId id="540" r:id="rId125"/>
    <p:sldId id="541" r:id="rId126"/>
    <p:sldId id="542" r:id="rId127"/>
    <p:sldId id="543" r:id="rId128"/>
    <p:sldId id="544" r:id="rId129"/>
    <p:sldId id="545" r:id="rId130"/>
    <p:sldId id="546" r:id="rId131"/>
    <p:sldId id="547" r:id="rId132"/>
    <p:sldId id="548" r:id="rId133"/>
    <p:sldId id="549" r:id="rId134"/>
    <p:sldId id="550" r:id="rId135"/>
    <p:sldId id="551" r:id="rId136"/>
    <p:sldId id="552" r:id="rId137"/>
  </p:sldIdLst>
  <p:sldSz cx="9144000" cy="6858000" type="screen4x3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AB00"/>
    <a:srgbClr val="0036A2"/>
    <a:srgbClr val="002776"/>
    <a:srgbClr val="616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21" autoAdjust="0"/>
    <p:restoredTop sz="87580" autoAdjust="0"/>
  </p:normalViewPr>
  <p:slideViewPr>
    <p:cSldViewPr snapToGrid="0">
      <p:cViewPr varScale="1">
        <p:scale>
          <a:sx n="67" d="100"/>
          <a:sy n="67" d="100"/>
        </p:scale>
        <p:origin x="762" y="66"/>
      </p:cViewPr>
      <p:guideLst>
        <p:guide orient="horz" pos="12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1851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F2F3C-249B-4CBC-8708-ED0E847A45B4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EBDA9-0530-4EB2-9904-C0F166085F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21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91613-BAB8-427F-B5A6-BCA4D4FA9E89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6ADF1-225E-4356-ACDA-52C9BCC2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9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DA674E-158F-486C-90D6-4E22F2C15360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4624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1E461F-75DC-4C14-B859-1F0B979061DE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650985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0406F3-7AF7-44B2-96A8-BD6CA377514B}" type="slidenum">
              <a:rPr lang="en-US" altLang="en-US" smtClean="0"/>
              <a:pPr eaLnBrk="1" hangingPunct="1">
                <a:spcBef>
                  <a:spcPct val="0"/>
                </a:spcBef>
              </a:pPr>
              <a:t>117</a:t>
            </a:fld>
            <a:endParaRPr lang="en-US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506624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15D69-A2F6-4395-AE09-418CE0BB00AB}" type="slidenum">
              <a:rPr lang="en-US" altLang="en-US" smtClean="0"/>
              <a:pPr eaLnBrk="1" hangingPunct="1">
                <a:spcBef>
                  <a:spcPct val="0"/>
                </a:spcBef>
              </a:pPr>
              <a:t>118</a:t>
            </a:fld>
            <a:endParaRPr lang="en-US" altLang="en-US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384938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F85364-2BAB-4935-831F-697D0E23DE29}" type="slidenum">
              <a:rPr lang="en-US" altLang="en-US" smtClean="0"/>
              <a:pPr eaLnBrk="1" hangingPunct="1">
                <a:spcBef>
                  <a:spcPct val="0"/>
                </a:spcBef>
              </a:pPr>
              <a:t>120</a:t>
            </a:fld>
            <a:endParaRPr lang="en-US" altLang="en-US" dirty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23071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9BE7A9-325C-4F00-BF4B-77A31961BCBB}" type="slidenum">
              <a:rPr lang="en-US" altLang="en-US" smtClean="0"/>
              <a:pPr eaLnBrk="1" hangingPunct="1">
                <a:spcBef>
                  <a:spcPct val="0"/>
                </a:spcBef>
              </a:pPr>
              <a:t>121</a:t>
            </a:fld>
            <a:endParaRPr lang="en-US" altLang="en-US" dirty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888974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9FD8F1-1DAD-4F5B-9830-79AD298C6068}" type="slidenum">
              <a:rPr lang="en-US" altLang="en-US" smtClean="0"/>
              <a:pPr eaLnBrk="1" hangingPunct="1">
                <a:spcBef>
                  <a:spcPct val="0"/>
                </a:spcBef>
              </a:pPr>
              <a:t>122</a:t>
            </a:fld>
            <a:endParaRPr lang="en-US" altLang="en-US" dirty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823782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0406F3-7AF7-44B2-96A8-BD6CA377514B}" type="slidenum">
              <a:rPr lang="en-US" altLang="en-US" smtClean="0"/>
              <a:pPr eaLnBrk="1" hangingPunct="1">
                <a:spcBef>
                  <a:spcPct val="0"/>
                </a:spcBef>
              </a:pPr>
              <a:t>123</a:t>
            </a:fld>
            <a:endParaRPr lang="en-US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58646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15D69-A2F6-4395-AE09-418CE0BB00AB}" type="slidenum">
              <a:rPr lang="en-US" altLang="en-US" smtClean="0"/>
              <a:pPr eaLnBrk="1" hangingPunct="1">
                <a:spcBef>
                  <a:spcPct val="0"/>
                </a:spcBef>
              </a:pPr>
              <a:t>124</a:t>
            </a:fld>
            <a:endParaRPr lang="en-US" altLang="en-US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999305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F85364-2BAB-4935-831F-697D0E23DE29}" type="slidenum">
              <a:rPr lang="en-US" altLang="en-US" smtClean="0"/>
              <a:pPr eaLnBrk="1" hangingPunct="1">
                <a:spcBef>
                  <a:spcPct val="0"/>
                </a:spcBef>
              </a:pPr>
              <a:t>126</a:t>
            </a:fld>
            <a:endParaRPr lang="en-US" altLang="en-US" dirty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41224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9BE7A9-325C-4F00-BF4B-77A31961BCBB}" type="slidenum">
              <a:rPr lang="en-US" altLang="en-US" smtClean="0"/>
              <a:pPr eaLnBrk="1" hangingPunct="1">
                <a:spcBef>
                  <a:spcPct val="0"/>
                </a:spcBef>
              </a:pPr>
              <a:t>127</a:t>
            </a:fld>
            <a:endParaRPr lang="en-US" altLang="en-US" dirty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512209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9FD8F1-1DAD-4F5B-9830-79AD298C6068}" type="slidenum">
              <a:rPr lang="en-US" altLang="en-US" smtClean="0"/>
              <a:pPr eaLnBrk="1" hangingPunct="1">
                <a:spcBef>
                  <a:spcPct val="0"/>
                </a:spcBef>
              </a:pPr>
              <a:t>128</a:t>
            </a:fld>
            <a:endParaRPr lang="en-US" altLang="en-US" dirty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2360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F85364-2BAB-4935-831F-697D0E23DE29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543868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0406F3-7AF7-44B2-96A8-BD6CA377514B}" type="slidenum">
              <a:rPr lang="en-US" altLang="en-US" smtClean="0"/>
              <a:pPr eaLnBrk="1" hangingPunct="1">
                <a:spcBef>
                  <a:spcPct val="0"/>
                </a:spcBef>
              </a:pPr>
              <a:t>129</a:t>
            </a:fld>
            <a:endParaRPr lang="en-US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198995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15D69-A2F6-4395-AE09-418CE0BB00AB}" type="slidenum">
              <a:rPr lang="en-US" altLang="en-US" smtClean="0"/>
              <a:pPr eaLnBrk="1" hangingPunct="1">
                <a:spcBef>
                  <a:spcPct val="0"/>
                </a:spcBef>
              </a:pPr>
              <a:t>130</a:t>
            </a:fld>
            <a:endParaRPr lang="en-US" altLang="en-US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113180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F85364-2BAB-4935-831F-697D0E23DE29}" type="slidenum">
              <a:rPr lang="en-US" altLang="en-US" smtClean="0"/>
              <a:pPr eaLnBrk="1" hangingPunct="1">
                <a:spcBef>
                  <a:spcPct val="0"/>
                </a:spcBef>
              </a:pPr>
              <a:t>132</a:t>
            </a:fld>
            <a:endParaRPr lang="en-US" altLang="en-US" dirty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017963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9BE7A9-325C-4F00-BF4B-77A31961BCBB}" type="slidenum">
              <a:rPr lang="en-US" altLang="en-US" smtClean="0"/>
              <a:pPr eaLnBrk="1" hangingPunct="1">
                <a:spcBef>
                  <a:spcPct val="0"/>
                </a:spcBef>
              </a:pPr>
              <a:t>133</a:t>
            </a:fld>
            <a:endParaRPr lang="en-US" altLang="en-US" dirty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709332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9FD8F1-1DAD-4F5B-9830-79AD298C6068}" type="slidenum">
              <a:rPr lang="en-US" altLang="en-US" smtClean="0"/>
              <a:pPr eaLnBrk="1" hangingPunct="1">
                <a:spcBef>
                  <a:spcPct val="0"/>
                </a:spcBef>
              </a:pPr>
              <a:t>134</a:t>
            </a:fld>
            <a:endParaRPr lang="en-US" altLang="en-US" dirty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794834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0406F3-7AF7-44B2-96A8-BD6CA377514B}" type="slidenum">
              <a:rPr lang="en-US" altLang="en-US" smtClean="0"/>
              <a:pPr eaLnBrk="1" hangingPunct="1">
                <a:spcBef>
                  <a:spcPct val="0"/>
                </a:spcBef>
              </a:pPr>
              <a:t>135</a:t>
            </a:fld>
            <a:endParaRPr lang="en-US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191587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15D69-A2F6-4395-AE09-418CE0BB00AB}" type="slidenum">
              <a:rPr lang="en-US" altLang="en-US" smtClean="0"/>
              <a:pPr eaLnBrk="1" hangingPunct="1">
                <a:spcBef>
                  <a:spcPct val="0"/>
                </a:spcBef>
              </a:pPr>
              <a:t>136</a:t>
            </a:fld>
            <a:endParaRPr lang="en-US" altLang="en-US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6878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9BE7A9-325C-4F00-BF4B-77A31961BCBB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0655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9FD8F1-1DAD-4F5B-9830-79AD298C6068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dirty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9662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BFF797-591A-4944-B3D7-B4CBF3526F39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2092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0406F3-7AF7-44B2-96A8-BD6CA377514B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8047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ED9E32-C193-459B-9CCC-6E58E80CBC6F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dirty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0116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6A27BC-7AC7-4CAE-B8E4-DABF86513142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dirty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4882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3EDA0D-DE10-4AFA-A18F-5AF86B5657DE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dirty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3697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782DEF-3D11-4AD7-AACA-E6ADA15A2851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dirty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372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9DF0D5-4AEE-4660-BE45-848511DA9C61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812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15D69-A2F6-4395-AE09-418CE0BB00AB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5584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15D69-A2F6-4395-AE09-418CE0BB00AB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469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15D69-A2F6-4395-AE09-418CE0BB00AB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6209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15D69-A2F6-4395-AE09-418CE0BB00AB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91551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15D69-A2F6-4395-AE09-418CE0BB00AB}" type="slidenum">
              <a:rPr lang="en-US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67969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15D69-A2F6-4395-AE09-418CE0BB00AB}" type="slidenum">
              <a:rPr lang="en-US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n-US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15964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15D69-A2F6-4395-AE09-418CE0BB00AB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8611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F85364-2BAB-4935-831F-697D0E23DE29}" type="slidenum">
              <a:rPr lang="en-US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en-US" dirty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59623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9BE7A9-325C-4F00-BF4B-77A31961BCBB}" type="slidenum">
              <a:rPr lang="en-US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n-US" dirty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46582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9FD8F1-1DAD-4F5B-9830-79AD298C6068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 dirty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488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E95635-E860-4EE9-9A59-81B54F4DD8B4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21074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0406F3-7AF7-44B2-96A8-BD6CA377514B}" type="slidenum">
              <a:rPr lang="en-US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94775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15D69-A2F6-4395-AE09-418CE0BB00AB}" type="slidenum">
              <a:rPr lang="en-US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en-US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56733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F85364-2BAB-4935-831F-697D0E23DE29}" type="slidenum">
              <a:rPr lang="en-US" altLang="en-US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en-US" dirty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78584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9BE7A9-325C-4F00-BF4B-77A31961BCBB}" type="slidenum">
              <a:rPr lang="en-US" altLang="en-US" smtClean="0"/>
              <a:pPr eaLnBrk="1" hangingPunct="1">
                <a:spcBef>
                  <a:spcPct val="0"/>
                </a:spcBef>
              </a:pPr>
              <a:t>37</a:t>
            </a:fld>
            <a:endParaRPr lang="en-US" altLang="en-US" dirty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2093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9FD8F1-1DAD-4F5B-9830-79AD298C6068}" type="slidenum">
              <a:rPr lang="en-US" altLang="en-US" smtClean="0"/>
              <a:pPr eaLnBrk="1" hangingPunct="1">
                <a:spcBef>
                  <a:spcPct val="0"/>
                </a:spcBef>
              </a:pPr>
              <a:t>38</a:t>
            </a:fld>
            <a:endParaRPr lang="en-US" altLang="en-US" dirty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35406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0406F3-7AF7-44B2-96A8-BD6CA377514B}" type="slidenum">
              <a:rPr lang="en-US" altLang="en-US" smtClean="0"/>
              <a:pPr eaLnBrk="1" hangingPunct="1">
                <a:spcBef>
                  <a:spcPct val="0"/>
                </a:spcBef>
              </a:pPr>
              <a:t>39</a:t>
            </a:fld>
            <a:endParaRPr lang="en-US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14520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15D69-A2F6-4395-AE09-418CE0BB00AB}" type="slidenum">
              <a:rPr lang="en-US" altLang="en-US" smtClean="0"/>
              <a:pPr eaLnBrk="1" hangingPunct="1">
                <a:spcBef>
                  <a:spcPct val="0"/>
                </a:spcBef>
              </a:pPr>
              <a:t>40</a:t>
            </a:fld>
            <a:endParaRPr lang="en-US" altLang="en-US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92820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F85364-2BAB-4935-831F-697D0E23DE29}" type="slidenum">
              <a:rPr lang="en-US" altLang="en-US" smtClean="0"/>
              <a:pPr eaLnBrk="1" hangingPunct="1">
                <a:spcBef>
                  <a:spcPct val="0"/>
                </a:spcBef>
              </a:pPr>
              <a:t>42</a:t>
            </a:fld>
            <a:endParaRPr lang="en-US" altLang="en-US" dirty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49020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9BE7A9-325C-4F00-BF4B-77A31961BCBB}" type="slidenum">
              <a:rPr lang="en-US" altLang="en-US" smtClean="0"/>
              <a:pPr eaLnBrk="1" hangingPunct="1">
                <a:spcBef>
                  <a:spcPct val="0"/>
                </a:spcBef>
              </a:pPr>
              <a:t>43</a:t>
            </a:fld>
            <a:endParaRPr lang="en-US" altLang="en-US" dirty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943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9FD8F1-1DAD-4F5B-9830-79AD298C6068}" type="slidenum">
              <a:rPr lang="en-US" altLang="en-US" smtClean="0"/>
              <a:pPr eaLnBrk="1" hangingPunct="1">
                <a:spcBef>
                  <a:spcPct val="0"/>
                </a:spcBef>
              </a:pPr>
              <a:t>44</a:t>
            </a:fld>
            <a:endParaRPr lang="en-US" altLang="en-US" dirty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8904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7D3032-C722-4833-A8A5-4D48DB9A44F4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37101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0406F3-7AF7-44B2-96A8-BD6CA377514B}" type="slidenum">
              <a:rPr lang="en-US" altLang="en-US" smtClean="0"/>
              <a:pPr eaLnBrk="1" hangingPunct="1">
                <a:spcBef>
                  <a:spcPct val="0"/>
                </a:spcBef>
              </a:pPr>
              <a:t>45</a:t>
            </a:fld>
            <a:endParaRPr lang="en-US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86545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15D69-A2F6-4395-AE09-418CE0BB00AB}" type="slidenum">
              <a:rPr lang="en-US" altLang="en-US" smtClean="0"/>
              <a:pPr eaLnBrk="1" hangingPunct="1">
                <a:spcBef>
                  <a:spcPct val="0"/>
                </a:spcBef>
              </a:pPr>
              <a:t>46</a:t>
            </a:fld>
            <a:endParaRPr lang="en-US" altLang="en-US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19374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F85364-2BAB-4935-831F-697D0E23DE29}" type="slidenum">
              <a:rPr lang="en-US" altLang="en-US" smtClean="0"/>
              <a:pPr eaLnBrk="1" hangingPunct="1">
                <a:spcBef>
                  <a:spcPct val="0"/>
                </a:spcBef>
              </a:pPr>
              <a:t>48</a:t>
            </a:fld>
            <a:endParaRPr lang="en-US" altLang="en-US" dirty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17598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9BE7A9-325C-4F00-BF4B-77A31961BCBB}" type="slidenum">
              <a:rPr lang="en-US" altLang="en-US" smtClean="0"/>
              <a:pPr eaLnBrk="1" hangingPunct="1">
                <a:spcBef>
                  <a:spcPct val="0"/>
                </a:spcBef>
              </a:pPr>
              <a:t>49</a:t>
            </a:fld>
            <a:endParaRPr lang="en-US" altLang="en-US" dirty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95255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9FD8F1-1DAD-4F5B-9830-79AD298C6068}" type="slidenum">
              <a:rPr lang="en-US" altLang="en-US" smtClean="0"/>
              <a:pPr eaLnBrk="1" hangingPunct="1">
                <a:spcBef>
                  <a:spcPct val="0"/>
                </a:spcBef>
              </a:pPr>
              <a:t>50</a:t>
            </a:fld>
            <a:endParaRPr lang="en-US" altLang="en-US" dirty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58141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0406F3-7AF7-44B2-96A8-BD6CA377514B}" type="slidenum">
              <a:rPr lang="en-US" altLang="en-US" smtClean="0"/>
              <a:pPr eaLnBrk="1" hangingPunct="1">
                <a:spcBef>
                  <a:spcPct val="0"/>
                </a:spcBef>
              </a:pPr>
              <a:t>51</a:t>
            </a:fld>
            <a:endParaRPr lang="en-US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5196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15D69-A2F6-4395-AE09-418CE0BB00AB}" type="slidenum">
              <a:rPr lang="en-US" altLang="en-US" smtClean="0"/>
              <a:pPr eaLnBrk="1" hangingPunct="1">
                <a:spcBef>
                  <a:spcPct val="0"/>
                </a:spcBef>
              </a:pPr>
              <a:t>52</a:t>
            </a:fld>
            <a:endParaRPr lang="en-US" altLang="en-US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91452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F85364-2BAB-4935-831F-697D0E23DE29}" type="slidenum">
              <a:rPr lang="en-US" altLang="en-US" smtClean="0"/>
              <a:pPr eaLnBrk="1" hangingPunct="1">
                <a:spcBef>
                  <a:spcPct val="0"/>
                </a:spcBef>
              </a:pPr>
              <a:t>54</a:t>
            </a:fld>
            <a:endParaRPr lang="en-US" altLang="en-US" dirty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62815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9BE7A9-325C-4F00-BF4B-77A31961BCBB}" type="slidenum">
              <a:rPr lang="en-US" altLang="en-US" smtClean="0"/>
              <a:pPr eaLnBrk="1" hangingPunct="1">
                <a:spcBef>
                  <a:spcPct val="0"/>
                </a:spcBef>
              </a:pPr>
              <a:t>55</a:t>
            </a:fld>
            <a:endParaRPr lang="en-US" altLang="en-US" dirty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33100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9FD8F1-1DAD-4F5B-9830-79AD298C6068}" type="slidenum">
              <a:rPr lang="en-US" altLang="en-US" smtClean="0"/>
              <a:pPr eaLnBrk="1" hangingPunct="1">
                <a:spcBef>
                  <a:spcPct val="0"/>
                </a:spcBef>
              </a:pPr>
              <a:t>56</a:t>
            </a:fld>
            <a:endParaRPr lang="en-US" altLang="en-US" dirty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895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45DBC1-25B9-4B83-BD7D-62B731E9CC0A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31242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0406F3-7AF7-44B2-96A8-BD6CA377514B}" type="slidenum">
              <a:rPr lang="en-US" altLang="en-US" smtClean="0"/>
              <a:pPr eaLnBrk="1" hangingPunct="1">
                <a:spcBef>
                  <a:spcPct val="0"/>
                </a:spcBef>
              </a:pPr>
              <a:t>57</a:t>
            </a:fld>
            <a:endParaRPr lang="en-US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75664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15D69-A2F6-4395-AE09-418CE0BB00AB}" type="slidenum">
              <a:rPr lang="en-US" altLang="en-US" smtClean="0"/>
              <a:pPr eaLnBrk="1" hangingPunct="1">
                <a:spcBef>
                  <a:spcPct val="0"/>
                </a:spcBef>
              </a:pPr>
              <a:t>58</a:t>
            </a:fld>
            <a:endParaRPr lang="en-US" altLang="en-US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27862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F85364-2BAB-4935-831F-697D0E23DE29}" type="slidenum">
              <a:rPr lang="en-US" altLang="en-US" smtClean="0"/>
              <a:pPr eaLnBrk="1" hangingPunct="1">
                <a:spcBef>
                  <a:spcPct val="0"/>
                </a:spcBef>
              </a:pPr>
              <a:t>60</a:t>
            </a:fld>
            <a:endParaRPr lang="en-US" altLang="en-US" dirty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63269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9BE7A9-325C-4F00-BF4B-77A31961BCBB}" type="slidenum">
              <a:rPr lang="en-US" altLang="en-US" smtClean="0"/>
              <a:pPr eaLnBrk="1" hangingPunct="1">
                <a:spcBef>
                  <a:spcPct val="0"/>
                </a:spcBef>
              </a:pPr>
              <a:t>61</a:t>
            </a:fld>
            <a:endParaRPr lang="en-US" altLang="en-US" dirty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65681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9FD8F1-1DAD-4F5B-9830-79AD298C6068}" type="slidenum">
              <a:rPr lang="en-US" altLang="en-US" smtClean="0"/>
              <a:pPr eaLnBrk="1" hangingPunct="1">
                <a:spcBef>
                  <a:spcPct val="0"/>
                </a:spcBef>
              </a:pPr>
              <a:t>62</a:t>
            </a:fld>
            <a:endParaRPr lang="en-US" altLang="en-US" dirty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8039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0406F3-7AF7-44B2-96A8-BD6CA377514B}" type="slidenum">
              <a:rPr lang="en-US" altLang="en-US" smtClean="0"/>
              <a:pPr eaLnBrk="1" hangingPunct="1">
                <a:spcBef>
                  <a:spcPct val="0"/>
                </a:spcBef>
              </a:pPr>
              <a:t>63</a:t>
            </a:fld>
            <a:endParaRPr lang="en-US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33815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15D69-A2F6-4395-AE09-418CE0BB00AB}" type="slidenum">
              <a:rPr lang="en-US" altLang="en-US" smtClean="0"/>
              <a:pPr eaLnBrk="1" hangingPunct="1">
                <a:spcBef>
                  <a:spcPct val="0"/>
                </a:spcBef>
              </a:pPr>
              <a:t>64</a:t>
            </a:fld>
            <a:endParaRPr lang="en-US" altLang="en-US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36308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F85364-2BAB-4935-831F-697D0E23DE29}" type="slidenum">
              <a:rPr lang="en-US" altLang="en-US" smtClean="0"/>
              <a:pPr eaLnBrk="1" hangingPunct="1">
                <a:spcBef>
                  <a:spcPct val="0"/>
                </a:spcBef>
              </a:pPr>
              <a:t>66</a:t>
            </a:fld>
            <a:endParaRPr lang="en-US" altLang="en-US" dirty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435110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9BE7A9-325C-4F00-BF4B-77A31961BCBB}" type="slidenum">
              <a:rPr lang="en-US" altLang="en-US" smtClean="0"/>
              <a:pPr eaLnBrk="1" hangingPunct="1">
                <a:spcBef>
                  <a:spcPct val="0"/>
                </a:spcBef>
              </a:pPr>
              <a:t>67</a:t>
            </a:fld>
            <a:endParaRPr lang="en-US" altLang="en-US" dirty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662612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9FD8F1-1DAD-4F5B-9830-79AD298C6068}" type="slidenum">
              <a:rPr lang="en-US" altLang="en-US" smtClean="0"/>
              <a:pPr eaLnBrk="1" hangingPunct="1">
                <a:spcBef>
                  <a:spcPct val="0"/>
                </a:spcBef>
              </a:pPr>
              <a:t>68</a:t>
            </a:fld>
            <a:endParaRPr lang="en-US" altLang="en-US" dirty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6898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C8468C-09C0-4727-A528-24BD781A1D0B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98970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0406F3-7AF7-44B2-96A8-BD6CA377514B}" type="slidenum">
              <a:rPr lang="en-US" altLang="en-US" smtClean="0"/>
              <a:pPr eaLnBrk="1" hangingPunct="1">
                <a:spcBef>
                  <a:spcPct val="0"/>
                </a:spcBef>
              </a:pPr>
              <a:t>69</a:t>
            </a:fld>
            <a:endParaRPr lang="en-US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45133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15D69-A2F6-4395-AE09-418CE0BB00AB}" type="slidenum">
              <a:rPr lang="en-US" altLang="en-US" smtClean="0"/>
              <a:pPr eaLnBrk="1" hangingPunct="1">
                <a:spcBef>
                  <a:spcPct val="0"/>
                </a:spcBef>
              </a:pPr>
              <a:t>70</a:t>
            </a:fld>
            <a:endParaRPr lang="en-US" altLang="en-US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044365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F85364-2BAB-4935-831F-697D0E23DE29}" type="slidenum">
              <a:rPr lang="en-US" altLang="en-US" smtClean="0"/>
              <a:pPr eaLnBrk="1" hangingPunct="1">
                <a:spcBef>
                  <a:spcPct val="0"/>
                </a:spcBef>
              </a:pPr>
              <a:t>72</a:t>
            </a:fld>
            <a:endParaRPr lang="en-US" altLang="en-US" dirty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8863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9BE7A9-325C-4F00-BF4B-77A31961BCBB}" type="slidenum">
              <a:rPr lang="en-US" altLang="en-US" smtClean="0"/>
              <a:pPr eaLnBrk="1" hangingPunct="1">
                <a:spcBef>
                  <a:spcPct val="0"/>
                </a:spcBef>
              </a:pPr>
              <a:t>73</a:t>
            </a:fld>
            <a:endParaRPr lang="en-US" altLang="en-US" dirty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77305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9FD8F1-1DAD-4F5B-9830-79AD298C6068}" type="slidenum">
              <a:rPr lang="en-US" altLang="en-US" smtClean="0"/>
              <a:pPr eaLnBrk="1" hangingPunct="1">
                <a:spcBef>
                  <a:spcPct val="0"/>
                </a:spcBef>
              </a:pPr>
              <a:t>74</a:t>
            </a:fld>
            <a:endParaRPr lang="en-US" altLang="en-US" dirty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710562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0406F3-7AF7-44B2-96A8-BD6CA377514B}" type="slidenum">
              <a:rPr lang="en-US" altLang="en-US" smtClean="0"/>
              <a:pPr eaLnBrk="1" hangingPunct="1">
                <a:spcBef>
                  <a:spcPct val="0"/>
                </a:spcBef>
              </a:pPr>
              <a:t>75</a:t>
            </a:fld>
            <a:endParaRPr lang="en-US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522489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15D69-A2F6-4395-AE09-418CE0BB00AB}" type="slidenum">
              <a:rPr lang="en-US" altLang="en-US" smtClean="0"/>
              <a:pPr eaLnBrk="1" hangingPunct="1">
                <a:spcBef>
                  <a:spcPct val="0"/>
                </a:spcBef>
              </a:pPr>
              <a:t>76</a:t>
            </a:fld>
            <a:endParaRPr lang="en-US" altLang="en-US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498057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F85364-2BAB-4935-831F-697D0E23DE29}" type="slidenum">
              <a:rPr lang="en-US" altLang="en-US" smtClean="0"/>
              <a:pPr eaLnBrk="1" hangingPunct="1">
                <a:spcBef>
                  <a:spcPct val="0"/>
                </a:spcBef>
              </a:pPr>
              <a:t>78</a:t>
            </a:fld>
            <a:endParaRPr lang="en-US" altLang="en-US" dirty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182603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9BE7A9-325C-4F00-BF4B-77A31961BCBB}" type="slidenum">
              <a:rPr lang="en-US" altLang="en-US" smtClean="0"/>
              <a:pPr eaLnBrk="1" hangingPunct="1">
                <a:spcBef>
                  <a:spcPct val="0"/>
                </a:spcBef>
              </a:pPr>
              <a:t>79</a:t>
            </a:fld>
            <a:endParaRPr lang="en-US" altLang="en-US" dirty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598081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9FD8F1-1DAD-4F5B-9830-79AD298C6068}" type="slidenum">
              <a:rPr lang="en-US" altLang="en-US" smtClean="0"/>
              <a:pPr eaLnBrk="1" hangingPunct="1">
                <a:spcBef>
                  <a:spcPct val="0"/>
                </a:spcBef>
              </a:pPr>
              <a:t>80</a:t>
            </a:fld>
            <a:endParaRPr lang="en-US" altLang="en-US" dirty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2107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22E9B7-2028-48FB-9535-809AE3F2CF79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816658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0406F3-7AF7-44B2-96A8-BD6CA377514B}" type="slidenum">
              <a:rPr lang="en-US" altLang="en-US" smtClean="0"/>
              <a:pPr eaLnBrk="1" hangingPunct="1">
                <a:spcBef>
                  <a:spcPct val="0"/>
                </a:spcBef>
              </a:pPr>
              <a:t>81</a:t>
            </a:fld>
            <a:endParaRPr lang="en-US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244488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15D69-A2F6-4395-AE09-418CE0BB00AB}" type="slidenum">
              <a:rPr lang="en-US" altLang="en-US" smtClean="0"/>
              <a:pPr eaLnBrk="1" hangingPunct="1">
                <a:spcBef>
                  <a:spcPct val="0"/>
                </a:spcBef>
              </a:pPr>
              <a:t>82</a:t>
            </a:fld>
            <a:endParaRPr lang="en-US" altLang="en-US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504195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F85364-2BAB-4935-831F-697D0E23DE29}" type="slidenum">
              <a:rPr lang="en-US" altLang="en-US" smtClean="0"/>
              <a:pPr eaLnBrk="1" hangingPunct="1">
                <a:spcBef>
                  <a:spcPct val="0"/>
                </a:spcBef>
              </a:pPr>
              <a:t>84</a:t>
            </a:fld>
            <a:endParaRPr lang="en-US" altLang="en-US" dirty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759999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9BE7A9-325C-4F00-BF4B-77A31961BCBB}" type="slidenum">
              <a:rPr lang="en-US" altLang="en-US" smtClean="0"/>
              <a:pPr eaLnBrk="1" hangingPunct="1">
                <a:spcBef>
                  <a:spcPct val="0"/>
                </a:spcBef>
              </a:pPr>
              <a:t>85</a:t>
            </a:fld>
            <a:endParaRPr lang="en-US" altLang="en-US" dirty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119796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9FD8F1-1DAD-4F5B-9830-79AD298C6068}" type="slidenum">
              <a:rPr lang="en-US" altLang="en-US" smtClean="0"/>
              <a:pPr eaLnBrk="1" hangingPunct="1">
                <a:spcBef>
                  <a:spcPct val="0"/>
                </a:spcBef>
              </a:pPr>
              <a:t>86</a:t>
            </a:fld>
            <a:endParaRPr lang="en-US" altLang="en-US" dirty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780470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0406F3-7AF7-44B2-96A8-BD6CA377514B}" type="slidenum">
              <a:rPr lang="en-US" altLang="en-US" smtClean="0"/>
              <a:pPr eaLnBrk="1" hangingPunct="1">
                <a:spcBef>
                  <a:spcPct val="0"/>
                </a:spcBef>
              </a:pPr>
              <a:t>87</a:t>
            </a:fld>
            <a:endParaRPr lang="en-US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62988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15D69-A2F6-4395-AE09-418CE0BB00AB}" type="slidenum">
              <a:rPr lang="en-US" altLang="en-US" smtClean="0"/>
              <a:pPr eaLnBrk="1" hangingPunct="1">
                <a:spcBef>
                  <a:spcPct val="0"/>
                </a:spcBef>
              </a:pPr>
              <a:t>88</a:t>
            </a:fld>
            <a:endParaRPr lang="en-US" altLang="en-US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376815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F85364-2BAB-4935-831F-697D0E23DE29}" type="slidenum">
              <a:rPr lang="en-US" altLang="en-US" smtClean="0"/>
              <a:pPr eaLnBrk="1" hangingPunct="1">
                <a:spcBef>
                  <a:spcPct val="0"/>
                </a:spcBef>
              </a:pPr>
              <a:t>90</a:t>
            </a:fld>
            <a:endParaRPr lang="en-US" altLang="en-US" dirty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766202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9BE7A9-325C-4F00-BF4B-77A31961BCBB}" type="slidenum">
              <a:rPr lang="en-US" altLang="en-US" smtClean="0"/>
              <a:pPr eaLnBrk="1" hangingPunct="1">
                <a:spcBef>
                  <a:spcPct val="0"/>
                </a:spcBef>
              </a:pPr>
              <a:t>91</a:t>
            </a:fld>
            <a:endParaRPr lang="en-US" altLang="en-US" dirty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83734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9FD8F1-1DAD-4F5B-9830-79AD298C6068}" type="slidenum">
              <a:rPr lang="en-US" altLang="en-US" smtClean="0"/>
              <a:pPr eaLnBrk="1" hangingPunct="1">
                <a:spcBef>
                  <a:spcPct val="0"/>
                </a:spcBef>
              </a:pPr>
              <a:t>92</a:t>
            </a:fld>
            <a:endParaRPr lang="en-US" altLang="en-US" dirty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0288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562065-2F5A-47A0-BC47-B6B36FEE620B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718122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0406F3-7AF7-44B2-96A8-BD6CA377514B}" type="slidenum">
              <a:rPr lang="en-US" altLang="en-US" smtClean="0"/>
              <a:pPr eaLnBrk="1" hangingPunct="1">
                <a:spcBef>
                  <a:spcPct val="0"/>
                </a:spcBef>
              </a:pPr>
              <a:t>93</a:t>
            </a:fld>
            <a:endParaRPr lang="en-US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62196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15D69-A2F6-4395-AE09-418CE0BB00AB}" type="slidenum">
              <a:rPr lang="en-US" altLang="en-US" smtClean="0"/>
              <a:pPr eaLnBrk="1" hangingPunct="1">
                <a:spcBef>
                  <a:spcPct val="0"/>
                </a:spcBef>
              </a:pPr>
              <a:t>94</a:t>
            </a:fld>
            <a:endParaRPr lang="en-US" altLang="en-US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029494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F85364-2BAB-4935-831F-697D0E23DE29}" type="slidenum">
              <a:rPr lang="en-US" altLang="en-US" smtClean="0"/>
              <a:pPr eaLnBrk="1" hangingPunct="1">
                <a:spcBef>
                  <a:spcPct val="0"/>
                </a:spcBef>
              </a:pPr>
              <a:t>96</a:t>
            </a:fld>
            <a:endParaRPr lang="en-US" altLang="en-US" dirty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636744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9BE7A9-325C-4F00-BF4B-77A31961BCBB}" type="slidenum">
              <a:rPr lang="en-US" altLang="en-US" smtClean="0"/>
              <a:pPr eaLnBrk="1" hangingPunct="1">
                <a:spcBef>
                  <a:spcPct val="0"/>
                </a:spcBef>
              </a:pPr>
              <a:t>97</a:t>
            </a:fld>
            <a:endParaRPr lang="en-US" altLang="en-US" dirty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166359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9FD8F1-1DAD-4F5B-9830-79AD298C6068}" type="slidenum">
              <a:rPr lang="en-US" altLang="en-US" smtClean="0"/>
              <a:pPr eaLnBrk="1" hangingPunct="1">
                <a:spcBef>
                  <a:spcPct val="0"/>
                </a:spcBef>
              </a:pPr>
              <a:t>98</a:t>
            </a:fld>
            <a:endParaRPr lang="en-US" altLang="en-US" dirty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793776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0406F3-7AF7-44B2-96A8-BD6CA377514B}" type="slidenum">
              <a:rPr lang="en-US" altLang="en-US" smtClean="0"/>
              <a:pPr eaLnBrk="1" hangingPunct="1">
                <a:spcBef>
                  <a:spcPct val="0"/>
                </a:spcBef>
              </a:pPr>
              <a:t>99</a:t>
            </a:fld>
            <a:endParaRPr lang="en-US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293798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15D69-A2F6-4395-AE09-418CE0BB00AB}" type="slidenum">
              <a:rPr lang="en-US" altLang="en-US" smtClean="0"/>
              <a:pPr eaLnBrk="1" hangingPunct="1">
                <a:spcBef>
                  <a:spcPct val="0"/>
                </a:spcBef>
              </a:pPr>
              <a:t>100</a:t>
            </a:fld>
            <a:endParaRPr lang="en-US" altLang="en-US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537306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F85364-2BAB-4935-831F-697D0E23DE29}" type="slidenum">
              <a:rPr lang="en-US" altLang="en-US" smtClean="0"/>
              <a:pPr eaLnBrk="1" hangingPunct="1">
                <a:spcBef>
                  <a:spcPct val="0"/>
                </a:spcBef>
              </a:pPr>
              <a:t>102</a:t>
            </a:fld>
            <a:endParaRPr lang="en-US" altLang="en-US" dirty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217836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9BE7A9-325C-4F00-BF4B-77A31961BCBB}" type="slidenum">
              <a:rPr lang="en-US" altLang="en-US" smtClean="0"/>
              <a:pPr eaLnBrk="1" hangingPunct="1">
                <a:spcBef>
                  <a:spcPct val="0"/>
                </a:spcBef>
              </a:pPr>
              <a:t>103</a:t>
            </a:fld>
            <a:endParaRPr lang="en-US" altLang="en-US" dirty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374828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9FD8F1-1DAD-4F5B-9830-79AD298C6068}" type="slidenum">
              <a:rPr lang="en-US" altLang="en-US" smtClean="0"/>
              <a:pPr eaLnBrk="1" hangingPunct="1">
                <a:spcBef>
                  <a:spcPct val="0"/>
                </a:spcBef>
              </a:pPr>
              <a:t>104</a:t>
            </a:fld>
            <a:endParaRPr lang="en-US" altLang="en-US" dirty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7699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82E537-CDC7-4F23-AD6C-99477C880849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747525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0406F3-7AF7-44B2-96A8-BD6CA377514B}" type="slidenum">
              <a:rPr lang="en-US" altLang="en-US" smtClean="0"/>
              <a:pPr eaLnBrk="1" hangingPunct="1">
                <a:spcBef>
                  <a:spcPct val="0"/>
                </a:spcBef>
              </a:pPr>
              <a:t>105</a:t>
            </a:fld>
            <a:endParaRPr lang="en-US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843835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15D69-A2F6-4395-AE09-418CE0BB00AB}" type="slidenum">
              <a:rPr lang="en-US" altLang="en-US" smtClean="0"/>
              <a:pPr eaLnBrk="1" hangingPunct="1">
                <a:spcBef>
                  <a:spcPct val="0"/>
                </a:spcBef>
              </a:pPr>
              <a:t>106</a:t>
            </a:fld>
            <a:endParaRPr lang="en-US" altLang="en-US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102273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F85364-2BAB-4935-831F-697D0E23DE29}" type="slidenum">
              <a:rPr lang="en-US" altLang="en-US" smtClean="0"/>
              <a:pPr eaLnBrk="1" hangingPunct="1">
                <a:spcBef>
                  <a:spcPct val="0"/>
                </a:spcBef>
              </a:pPr>
              <a:t>108</a:t>
            </a:fld>
            <a:endParaRPr lang="en-US" altLang="en-US" dirty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499090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9BE7A9-325C-4F00-BF4B-77A31961BCBB}" type="slidenum">
              <a:rPr lang="en-US" altLang="en-US" smtClean="0"/>
              <a:pPr eaLnBrk="1" hangingPunct="1">
                <a:spcBef>
                  <a:spcPct val="0"/>
                </a:spcBef>
              </a:pPr>
              <a:t>109</a:t>
            </a:fld>
            <a:endParaRPr lang="en-US" altLang="en-US" dirty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639978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9FD8F1-1DAD-4F5B-9830-79AD298C6068}" type="slidenum">
              <a:rPr lang="en-US" altLang="en-US" smtClean="0"/>
              <a:pPr eaLnBrk="1" hangingPunct="1">
                <a:spcBef>
                  <a:spcPct val="0"/>
                </a:spcBef>
              </a:pPr>
              <a:t>110</a:t>
            </a:fld>
            <a:endParaRPr lang="en-US" altLang="en-US" dirty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117593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0406F3-7AF7-44B2-96A8-BD6CA377514B}" type="slidenum">
              <a:rPr lang="en-US" altLang="en-US" smtClean="0"/>
              <a:pPr eaLnBrk="1" hangingPunct="1">
                <a:spcBef>
                  <a:spcPct val="0"/>
                </a:spcBef>
              </a:pPr>
              <a:t>111</a:t>
            </a:fld>
            <a:endParaRPr lang="en-US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278406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15D69-A2F6-4395-AE09-418CE0BB00AB}" type="slidenum">
              <a:rPr lang="en-US" altLang="en-US" smtClean="0"/>
              <a:pPr eaLnBrk="1" hangingPunct="1">
                <a:spcBef>
                  <a:spcPct val="0"/>
                </a:spcBef>
              </a:pPr>
              <a:t>112</a:t>
            </a:fld>
            <a:endParaRPr lang="en-US" altLang="en-US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063999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F85364-2BAB-4935-831F-697D0E23DE29}" type="slidenum">
              <a:rPr lang="en-US" altLang="en-US" smtClean="0"/>
              <a:pPr eaLnBrk="1" hangingPunct="1">
                <a:spcBef>
                  <a:spcPct val="0"/>
                </a:spcBef>
              </a:pPr>
              <a:t>114</a:t>
            </a:fld>
            <a:endParaRPr lang="en-US" altLang="en-US" dirty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8997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9BE7A9-325C-4F00-BF4B-77A31961BCBB}" type="slidenum">
              <a:rPr lang="en-US" altLang="en-US" smtClean="0"/>
              <a:pPr eaLnBrk="1" hangingPunct="1">
                <a:spcBef>
                  <a:spcPct val="0"/>
                </a:spcBef>
              </a:pPr>
              <a:t>115</a:t>
            </a:fld>
            <a:endParaRPr lang="en-US" altLang="en-US" dirty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248553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9FD8F1-1DAD-4F5B-9830-79AD298C6068}" type="slidenum">
              <a:rPr lang="en-US" altLang="en-US" smtClean="0"/>
              <a:pPr eaLnBrk="1" hangingPunct="1">
                <a:spcBef>
                  <a:spcPct val="0"/>
                </a:spcBef>
              </a:pPr>
              <a:t>116</a:t>
            </a:fld>
            <a:endParaRPr lang="en-US" altLang="en-US" dirty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299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07180"/>
          </a:xfrm>
          <a:prstGeom prst="rect">
            <a:avLst/>
          </a:prstGeom>
        </p:spPr>
      </p:pic>
      <p:pic>
        <p:nvPicPr>
          <p:cNvPr id="24" name="Picture 23" descr="IRI_logo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85" y="5779250"/>
            <a:ext cx="1387417" cy="749555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4" y="3723969"/>
            <a:ext cx="5201767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8944" y="4697647"/>
            <a:ext cx="5201767" cy="349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498945" y="2178590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8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– ALL CAPS; 3 LINES MAX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98945" y="1484162"/>
            <a:ext cx="5201767" cy="328617"/>
          </a:xfrm>
        </p:spPr>
        <p:txBody>
          <a:bodyPr anchor="b">
            <a:noAutofit/>
          </a:bodyPr>
          <a:lstStyle>
            <a:lvl1pPr marL="0" indent="0" algn="l">
              <a:buNone/>
              <a:defRPr sz="1800" b="1">
                <a:ln>
                  <a:noFill/>
                </a:ln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20624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 bwMode="ltGray">
          <a:xfrm>
            <a:off x="0" y="6269537"/>
            <a:ext cx="9144000" cy="59436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3777763" y="6452401"/>
            <a:ext cx="4699819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800" dirty="0"/>
              <a:t>© 2018 Information Resources Inc. (IRI). Confidential and Proprietary.</a:t>
            </a:r>
          </a:p>
        </p:txBody>
      </p:sp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295017" y="6442559"/>
            <a:ext cx="565211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" name="Picture 27" descr="IRI_logo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89" y="6390783"/>
            <a:ext cx="642658" cy="347197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4" y="3723969"/>
            <a:ext cx="5201767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98945" y="2178590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8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– ALL CAPS; 3 LINES MAX</a:t>
            </a:r>
          </a:p>
        </p:txBody>
      </p:sp>
    </p:spTree>
    <p:extLst>
      <p:ext uri="{BB962C8B-B14F-4D97-AF65-F5344CB8AC3E}">
        <p14:creationId xmlns:p14="http://schemas.microsoft.com/office/powerpoint/2010/main" val="377391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9862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 bwMode="ltGray">
          <a:xfrm>
            <a:off x="0" y="6269537"/>
            <a:ext cx="9144000" cy="59436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3777763" y="6452401"/>
            <a:ext cx="4699819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800" dirty="0"/>
              <a:t>© 2018 Information Resources Inc. (IRI). Confidential and Proprietary.</a:t>
            </a:r>
          </a:p>
        </p:txBody>
      </p:sp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295017" y="6442559"/>
            <a:ext cx="565211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" name="Picture 27" descr="IRI_logo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89" y="6390783"/>
            <a:ext cx="642658" cy="347197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4" y="3723969"/>
            <a:ext cx="5201767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98945" y="2178590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8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– ALL CAPS; 3 LINES MAX</a:t>
            </a:r>
          </a:p>
        </p:txBody>
      </p:sp>
    </p:spTree>
    <p:extLst>
      <p:ext uri="{BB962C8B-B14F-4D97-AF65-F5344CB8AC3E}">
        <p14:creationId xmlns:p14="http://schemas.microsoft.com/office/powerpoint/2010/main" val="168203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4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3004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 bwMode="ltGray">
          <a:xfrm>
            <a:off x="0" y="6269537"/>
            <a:ext cx="9144000" cy="59436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3777763" y="6452401"/>
            <a:ext cx="4699819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800" dirty="0"/>
              <a:t>© 2018 Information Resources Inc. (IRI). Confidential and Proprietary.</a:t>
            </a:r>
          </a:p>
        </p:txBody>
      </p:sp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295017" y="6442559"/>
            <a:ext cx="565211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" name="Picture 27" descr="IRI_logo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89" y="6390783"/>
            <a:ext cx="642658" cy="347197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4" y="3723969"/>
            <a:ext cx="5201767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98945" y="2178590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8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– ALL CAPS; 3 LINES MAX</a:t>
            </a:r>
          </a:p>
        </p:txBody>
      </p:sp>
    </p:spTree>
    <p:extLst>
      <p:ext uri="{BB962C8B-B14F-4D97-AF65-F5344CB8AC3E}">
        <p14:creationId xmlns:p14="http://schemas.microsoft.com/office/powerpoint/2010/main" val="309187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5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3004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 bwMode="ltGray">
          <a:xfrm>
            <a:off x="0" y="6269537"/>
            <a:ext cx="9144000" cy="59436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3777763" y="6452401"/>
            <a:ext cx="4699819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800" dirty="0"/>
              <a:t>© 2018 Information Resources Inc. (IRI). Confidential and Proprietary.</a:t>
            </a:r>
          </a:p>
        </p:txBody>
      </p:sp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295017" y="6442559"/>
            <a:ext cx="565211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" name="Picture 27" descr="IRI_logo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89" y="6390783"/>
            <a:ext cx="642658" cy="347197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4" y="3723969"/>
            <a:ext cx="5201767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98945" y="2178590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8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– ALL CAPS; 3 LINES MAX</a:t>
            </a:r>
          </a:p>
        </p:txBody>
      </p:sp>
    </p:spTree>
    <p:extLst>
      <p:ext uri="{BB962C8B-B14F-4D97-AF65-F5344CB8AC3E}">
        <p14:creationId xmlns:p14="http://schemas.microsoft.com/office/powerpoint/2010/main" val="341879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6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3004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 bwMode="ltGray">
          <a:xfrm>
            <a:off x="0" y="6269537"/>
            <a:ext cx="9144000" cy="59436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3777763" y="6452401"/>
            <a:ext cx="4699819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800" dirty="0"/>
              <a:t>© 2018 Information Resources Inc. (IRI). Confidential and Proprietary.</a:t>
            </a:r>
          </a:p>
        </p:txBody>
      </p:sp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295017" y="6442559"/>
            <a:ext cx="565211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" name="Picture 27" descr="IRI_logo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89" y="6390783"/>
            <a:ext cx="642658" cy="347197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4" y="3723969"/>
            <a:ext cx="5201767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98945" y="2178590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8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– ALL CAPS; 3 LINES MAX</a:t>
            </a:r>
          </a:p>
        </p:txBody>
      </p:sp>
    </p:spTree>
    <p:extLst>
      <p:ext uri="{BB962C8B-B14F-4D97-AF65-F5344CB8AC3E}">
        <p14:creationId xmlns:p14="http://schemas.microsoft.com/office/powerpoint/2010/main" val="400274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7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2242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 bwMode="ltGray">
          <a:xfrm>
            <a:off x="0" y="6269537"/>
            <a:ext cx="9144000" cy="59436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3777763" y="6452401"/>
            <a:ext cx="4699819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800" dirty="0"/>
              <a:t>© 2018 Information Resources Inc. (IRI). Confidential and Proprietary.</a:t>
            </a:r>
          </a:p>
        </p:txBody>
      </p:sp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295017" y="6442559"/>
            <a:ext cx="565211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" name="Picture 27" descr="IRI_logo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89" y="6390783"/>
            <a:ext cx="642658" cy="347197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4" y="3723969"/>
            <a:ext cx="5201767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98945" y="2178590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8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– ALL CAPS; 3 LINES MAX</a:t>
            </a:r>
          </a:p>
        </p:txBody>
      </p:sp>
    </p:spTree>
    <p:extLst>
      <p:ext uri="{BB962C8B-B14F-4D97-AF65-F5344CB8AC3E}">
        <p14:creationId xmlns:p14="http://schemas.microsoft.com/office/powerpoint/2010/main" val="44749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8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529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 bwMode="ltGray">
          <a:xfrm>
            <a:off x="0" y="6269537"/>
            <a:ext cx="9144000" cy="59436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3777763" y="6452401"/>
            <a:ext cx="4699819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800" dirty="0"/>
              <a:t>© 2018 Information Resources Inc. (IRI). Confidential and Proprietary.</a:t>
            </a:r>
          </a:p>
        </p:txBody>
      </p:sp>
      <p:pic>
        <p:nvPicPr>
          <p:cNvPr id="28" name="Picture 27" descr="IRI_logo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89" y="6390783"/>
            <a:ext cx="642658" cy="347197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4" y="3723969"/>
            <a:ext cx="5201767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98945" y="2178590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8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– ALL CAPS; 3 LINES MAX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295017" y="6442559"/>
            <a:ext cx="565211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48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9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0"/>
            <a:ext cx="9144000" cy="413766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 bwMode="gray">
          <a:xfrm>
            <a:off x="0" y="6269537"/>
            <a:ext cx="9144000" cy="59436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TextBox 25"/>
          <p:cNvSpPr txBox="1"/>
          <p:nvPr userDrawn="1"/>
        </p:nvSpPr>
        <p:spPr bwMode="gray">
          <a:xfrm>
            <a:off x="3777763" y="6452401"/>
            <a:ext cx="4699819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800" dirty="0"/>
              <a:t>© 2018 Information Resources Inc. (IRI). Confidential and Proprietary.</a:t>
            </a:r>
          </a:p>
        </p:txBody>
      </p:sp>
      <p:sp>
        <p:nvSpPr>
          <p:cNvPr id="27" name="Slide Number Placeholder 5"/>
          <p:cNvSpPr txBox="1">
            <a:spLocks/>
          </p:cNvSpPr>
          <p:nvPr userDrawn="1"/>
        </p:nvSpPr>
        <p:spPr bwMode="gray">
          <a:xfrm>
            <a:off x="8295017" y="6442559"/>
            <a:ext cx="565211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" name="Picture 27" descr="IRI_logo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89" y="6390783"/>
            <a:ext cx="642658" cy="347197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 bwMode="gray">
          <a:xfrm>
            <a:off x="498944" y="3723969"/>
            <a:ext cx="5201767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98945" y="2178590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8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– ALL CAPS; 3 LINES MAX</a:t>
            </a:r>
          </a:p>
        </p:txBody>
      </p:sp>
    </p:spTree>
    <p:extLst>
      <p:ext uri="{BB962C8B-B14F-4D97-AF65-F5344CB8AC3E}">
        <p14:creationId xmlns:p14="http://schemas.microsoft.com/office/powerpoint/2010/main" val="141556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0"/>
            <a:ext cx="9144000" cy="470916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 bwMode="gray">
          <a:xfrm>
            <a:off x="0" y="6269537"/>
            <a:ext cx="9144000" cy="59436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TextBox 25"/>
          <p:cNvSpPr txBox="1"/>
          <p:nvPr userDrawn="1"/>
        </p:nvSpPr>
        <p:spPr bwMode="gray">
          <a:xfrm>
            <a:off x="3777763" y="6452401"/>
            <a:ext cx="4699819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800" dirty="0"/>
              <a:t>© 2018 Information Resources Inc. (IRI). Confidential and Proprietary.</a:t>
            </a:r>
          </a:p>
        </p:txBody>
      </p:sp>
      <p:sp>
        <p:nvSpPr>
          <p:cNvPr id="27" name="Slide Number Placeholder 5"/>
          <p:cNvSpPr txBox="1">
            <a:spLocks/>
          </p:cNvSpPr>
          <p:nvPr userDrawn="1"/>
        </p:nvSpPr>
        <p:spPr bwMode="gray">
          <a:xfrm>
            <a:off x="8295017" y="6442559"/>
            <a:ext cx="565211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" name="Picture 27" descr="IRI_logo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89" y="6390783"/>
            <a:ext cx="642658" cy="347197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 bwMode="gray">
          <a:xfrm>
            <a:off x="498944" y="2809569"/>
            <a:ext cx="5930431" cy="27699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None/>
              <a:defRPr sz="1800" b="0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98945" y="1292765"/>
            <a:ext cx="5618592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8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EDIT; </a:t>
            </a:r>
            <a:br>
              <a:rPr lang="en-US" dirty="0"/>
            </a:br>
            <a:r>
              <a:rPr lang="en-US" dirty="0"/>
              <a:t>ALL CAPS; THREE </a:t>
            </a:r>
            <a:br>
              <a:rPr lang="en-US" dirty="0"/>
            </a:br>
            <a:r>
              <a:rPr lang="en-US" dirty="0"/>
              <a:t>LINES MAX</a:t>
            </a:r>
          </a:p>
        </p:txBody>
      </p:sp>
    </p:spTree>
    <p:extLst>
      <p:ext uri="{BB962C8B-B14F-4D97-AF65-F5344CB8AC3E}">
        <p14:creationId xmlns:p14="http://schemas.microsoft.com/office/powerpoint/2010/main" val="424630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a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0" y="6269537"/>
            <a:ext cx="9144000" cy="59436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TextBox 19"/>
          <p:cNvSpPr txBox="1"/>
          <p:nvPr userDrawn="1"/>
        </p:nvSpPr>
        <p:spPr bwMode="gray">
          <a:xfrm>
            <a:off x="3777763" y="6452401"/>
            <a:ext cx="4699819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800" dirty="0"/>
              <a:t>© 2018 Information Resources Inc. (IRI). Confidential and Proprietary.</a:t>
            </a:r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 bwMode="gray">
          <a:xfrm>
            <a:off x="8295017" y="6442559"/>
            <a:ext cx="565211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0" y="-4883"/>
            <a:ext cx="9144000" cy="210312"/>
          </a:xfrm>
          <a:prstGeom prst="rect">
            <a:avLst/>
          </a:prstGeom>
          <a:gradFill flip="none" rotWithShape="1">
            <a:gsLst>
              <a:gs pos="76000">
                <a:srgbClr val="007BBC"/>
              </a:gs>
              <a:gs pos="0">
                <a:schemeClr val="accent1"/>
              </a:gs>
              <a:gs pos="43000">
                <a:srgbClr val="004A93"/>
              </a:gs>
              <a:gs pos="56000">
                <a:srgbClr val="0062A7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3" name="Picture 22" descr="IRI_logo_RGB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89" y="6390783"/>
            <a:ext cx="642658" cy="34719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020916" y="1298583"/>
            <a:ext cx="5362491" cy="185505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800"/>
              </a:lnSpc>
              <a:defRPr sz="3600" b="1" spc="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MASTER; ALL CAPS; 3 LINES MAX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0"/>
          </p:nvPr>
        </p:nvSpPr>
        <p:spPr bwMode="gray">
          <a:xfrm>
            <a:off x="3020916" y="3373407"/>
            <a:ext cx="5362491" cy="6207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3015947" y="3242753"/>
            <a:ext cx="5394960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90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07180"/>
          </a:xfrm>
          <a:prstGeom prst="rect">
            <a:avLst/>
          </a:prstGeom>
        </p:spPr>
      </p:pic>
      <p:pic>
        <p:nvPicPr>
          <p:cNvPr id="24" name="Picture 23" descr="IRI_logo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85" y="5779250"/>
            <a:ext cx="1387417" cy="749555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4" y="3723969"/>
            <a:ext cx="5201767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8944" y="4697647"/>
            <a:ext cx="5201767" cy="349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498945" y="2178590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8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– ALL CAPS; 3 LINES MAX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98945" y="1484162"/>
            <a:ext cx="5201767" cy="328617"/>
          </a:xfrm>
        </p:spPr>
        <p:txBody>
          <a:bodyPr anchor="b">
            <a:noAutofit/>
          </a:bodyPr>
          <a:lstStyle>
            <a:lvl1pPr marL="0" indent="0" algn="l">
              <a:buNone/>
              <a:defRPr sz="1800" b="1">
                <a:ln>
                  <a:noFill/>
                </a:ln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94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gray">
          <a:xfrm>
            <a:off x="0" y="6269537"/>
            <a:ext cx="9144000" cy="59436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TextBox 26"/>
          <p:cNvSpPr txBox="1"/>
          <p:nvPr userDrawn="1"/>
        </p:nvSpPr>
        <p:spPr bwMode="gray">
          <a:xfrm>
            <a:off x="3777763" y="6452401"/>
            <a:ext cx="4699819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800" dirty="0"/>
              <a:t>© 2018 Information Resources Inc. (IRI). Confidential and Proprietary.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 bwMode="gray">
          <a:xfrm>
            <a:off x="8295017" y="6442559"/>
            <a:ext cx="565211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" name="Picture 28" descr="IRI_logo_RGB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89" y="6390783"/>
            <a:ext cx="642658" cy="347197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 bwMode="gray">
          <a:xfrm>
            <a:off x="0" y="6059291"/>
            <a:ext cx="9144000" cy="210312"/>
          </a:xfrm>
          <a:prstGeom prst="rect">
            <a:avLst/>
          </a:prstGeom>
          <a:gradFill flip="none" rotWithShape="1">
            <a:gsLst>
              <a:gs pos="76000">
                <a:srgbClr val="007BBC"/>
              </a:gs>
              <a:gs pos="0">
                <a:schemeClr val="accent1"/>
              </a:gs>
              <a:gs pos="43000">
                <a:srgbClr val="004A93"/>
              </a:gs>
              <a:gs pos="56000">
                <a:srgbClr val="0062A7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94509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 bwMode="gray">
          <a:xfrm>
            <a:off x="320042" y="1126935"/>
            <a:ext cx="8503919" cy="33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263120" indent="0">
              <a:buNone/>
              <a:defRPr/>
            </a:lvl2pPr>
            <a:lvl3pPr marL="506003" indent="0">
              <a:buNone/>
              <a:defRPr/>
            </a:lvl3pPr>
            <a:lvl4pPr marL="1028674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gray">
          <a:xfrm>
            <a:off x="320040" y="486569"/>
            <a:ext cx="8503920" cy="4738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 bwMode="gray">
          <a:xfrm>
            <a:off x="320040" y="1623637"/>
            <a:ext cx="8366760" cy="44783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3527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gray">
          <a:xfrm>
            <a:off x="320040" y="486569"/>
            <a:ext cx="8503920" cy="4738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9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 bwMode="gray">
          <a:xfrm>
            <a:off x="320042" y="1126935"/>
            <a:ext cx="8503919" cy="33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263120" indent="0">
              <a:buNone/>
              <a:defRPr/>
            </a:lvl2pPr>
            <a:lvl3pPr marL="506003" indent="0">
              <a:buNone/>
              <a:defRPr/>
            </a:lvl3pPr>
            <a:lvl4pPr marL="1028674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gray">
          <a:xfrm>
            <a:off x="320040" y="486569"/>
            <a:ext cx="8503920" cy="4738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roduct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 bwMode="gray">
          <a:xfrm>
            <a:off x="320042" y="1126935"/>
            <a:ext cx="8503919" cy="33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263120" indent="0">
              <a:buNone/>
              <a:defRPr/>
            </a:lvl2pPr>
            <a:lvl3pPr marL="506003" indent="0">
              <a:buNone/>
              <a:defRPr/>
            </a:lvl3pPr>
            <a:lvl4pPr marL="1028674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gray">
          <a:xfrm>
            <a:off x="320040" y="486569"/>
            <a:ext cx="8503920" cy="4738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7"/>
          <a:stretch/>
        </p:blipFill>
        <p:spPr bwMode="gray">
          <a:xfrm>
            <a:off x="6918397" y="244548"/>
            <a:ext cx="1895997" cy="82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5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 bwMode="ltGray">
          <a:xfrm>
            <a:off x="0" y="6269537"/>
            <a:ext cx="9144000" cy="59436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3777763" y="6452401"/>
            <a:ext cx="4699819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800" dirty="0"/>
              <a:t>© 2018 Information Resources Inc. (IRI). Confidential and Proprietary.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295017" y="6442559"/>
            <a:ext cx="565211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" name="Picture 28" descr="IRI_logo_RGB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89" y="6390783"/>
            <a:ext cx="642658" cy="347197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 bwMode="ltGray">
          <a:xfrm>
            <a:off x="0" y="6059291"/>
            <a:ext cx="9144000" cy="210312"/>
          </a:xfrm>
          <a:prstGeom prst="rect">
            <a:avLst/>
          </a:prstGeom>
          <a:gradFill flip="none" rotWithShape="1">
            <a:gsLst>
              <a:gs pos="76000">
                <a:srgbClr val="007BBC"/>
              </a:gs>
              <a:gs pos="0">
                <a:schemeClr val="accent1"/>
              </a:gs>
              <a:gs pos="43000">
                <a:srgbClr val="004A93"/>
              </a:gs>
              <a:gs pos="56000">
                <a:srgbClr val="0062A7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13566" y="1141738"/>
            <a:ext cx="6314953" cy="17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18535" y="1347067"/>
            <a:ext cx="6598957" cy="139129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ts val="3800"/>
              </a:lnSpc>
              <a:defRPr sz="20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MASTER; ALL CAPS; 3 LINES OF COPY MAX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518535" y="608983"/>
            <a:ext cx="6598957" cy="359799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1">
                <a:ln>
                  <a:noFill/>
                </a:ln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9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514837"/>
            <a:ext cx="9144000" cy="352552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 bwMode="gray">
          <a:xfrm>
            <a:off x="0" y="1568077"/>
            <a:ext cx="9144000" cy="15286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5400" b="1" spc="0" dirty="0">
                <a:solidFill>
                  <a:schemeClr val="accent1"/>
                </a:solidFill>
              </a:rPr>
              <a:t>THANK</a:t>
            </a:r>
            <a:br>
              <a:rPr lang="en-US" sz="5400" b="1" spc="0" dirty="0">
                <a:solidFill>
                  <a:schemeClr val="accent1"/>
                </a:solidFill>
              </a:rPr>
            </a:br>
            <a:r>
              <a:rPr lang="en-US" sz="5400" b="1" spc="0" dirty="0">
                <a:solidFill>
                  <a:schemeClr val="accent1"/>
                </a:solidFill>
              </a:rPr>
              <a:t>YOU!</a:t>
            </a:r>
          </a:p>
        </p:txBody>
      </p:sp>
      <p:sp>
        <p:nvSpPr>
          <p:cNvPr id="5" name="TextBox 4"/>
          <p:cNvSpPr txBox="1"/>
          <p:nvPr userDrawn="1"/>
        </p:nvSpPr>
        <p:spPr bwMode="gray">
          <a:xfrm>
            <a:off x="2" y="4001916"/>
            <a:ext cx="9143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chemeClr val="accent3"/>
                </a:solidFill>
              </a:rPr>
              <a:t>For More Information, Contact Us…</a:t>
            </a:r>
          </a:p>
          <a:p>
            <a:pPr algn="ctr">
              <a:spcAft>
                <a:spcPts val="1200"/>
              </a:spcAft>
            </a:pPr>
            <a:r>
              <a:rPr lang="en-US" sz="1600" b="1" dirty="0">
                <a:solidFill>
                  <a:srgbClr val="616365"/>
                </a:solidFill>
              </a:rPr>
              <a:t>IRI Global Headquarters</a:t>
            </a:r>
            <a:br>
              <a:rPr lang="en-US" sz="1600" dirty="0">
                <a:solidFill>
                  <a:srgbClr val="616365"/>
                </a:solidFill>
              </a:rPr>
            </a:br>
            <a:r>
              <a:rPr lang="en-US" sz="1600" dirty="0">
                <a:solidFill>
                  <a:srgbClr val="616365"/>
                </a:solidFill>
              </a:rPr>
              <a:t>150 North Clinton Street, Chicago, IL 60661-1416</a:t>
            </a:r>
            <a:br>
              <a:rPr lang="en-US" sz="1600" dirty="0">
                <a:solidFill>
                  <a:srgbClr val="616365"/>
                </a:solidFill>
              </a:rPr>
            </a:br>
            <a:r>
              <a:rPr lang="en-US" sz="1600" dirty="0">
                <a:solidFill>
                  <a:srgbClr val="616365"/>
                </a:solidFill>
              </a:rPr>
              <a:t>IRI@IRIworldwide.com</a:t>
            </a:r>
            <a:br>
              <a:rPr lang="en-US" sz="1600" dirty="0">
                <a:solidFill>
                  <a:srgbClr val="616365"/>
                </a:solidFill>
              </a:rPr>
            </a:br>
            <a:r>
              <a:rPr lang="en-US" sz="1600" dirty="0">
                <a:solidFill>
                  <a:srgbClr val="616365"/>
                </a:solidFill>
              </a:rPr>
              <a:t>+1 312.726.1221</a:t>
            </a:r>
          </a:p>
          <a:p>
            <a:pPr algn="ctr">
              <a:spcAft>
                <a:spcPts val="1200"/>
              </a:spcAft>
            </a:pPr>
            <a:r>
              <a:rPr lang="en-US" sz="1600" dirty="0">
                <a:solidFill>
                  <a:schemeClr val="accent3"/>
                </a:solidFill>
              </a:rPr>
              <a:t>Follow us on Twitter: </a:t>
            </a:r>
            <a:r>
              <a:rPr lang="en-US" sz="1600" b="1" dirty="0">
                <a:solidFill>
                  <a:schemeClr val="accent3"/>
                </a:solidFill>
              </a:rPr>
              <a:t>@IRIworldwide</a:t>
            </a:r>
          </a:p>
        </p:txBody>
      </p:sp>
      <p:pic>
        <p:nvPicPr>
          <p:cNvPr id="7" name="Picture 6" descr="IRI_logo_RGB.wm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094"/>
          <a:stretch/>
        </p:blipFill>
        <p:spPr bwMode="gray">
          <a:xfrm>
            <a:off x="6450966" y="1387188"/>
            <a:ext cx="1484245" cy="1709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05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RI_FreshLook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70" y="5355577"/>
            <a:ext cx="2990549" cy="1121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031" y="1092169"/>
            <a:ext cx="7772400" cy="58420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031" y="1712889"/>
            <a:ext cx="7777269" cy="438156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8313" y="5723766"/>
            <a:ext cx="3738558" cy="620739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0">
              <a:lnSpc>
                <a:spcPts val="1500"/>
              </a:lnSpc>
              <a:buNone/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6400800"/>
            <a:ext cx="3738558" cy="21910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8313" y="5437215"/>
            <a:ext cx="8207375" cy="1588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67544" y="4149080"/>
            <a:ext cx="2386583" cy="11049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i="1"/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client logo </a:t>
            </a:r>
            <a:br>
              <a:rPr lang="en-US" dirty="0"/>
            </a:br>
            <a:r>
              <a:rPr lang="en-US" dirty="0"/>
              <a:t>here </a:t>
            </a:r>
          </a:p>
        </p:txBody>
      </p:sp>
    </p:spTree>
    <p:extLst>
      <p:ext uri="{BB962C8B-B14F-4D97-AF65-F5344CB8AC3E}">
        <p14:creationId xmlns:p14="http://schemas.microsoft.com/office/powerpoint/2010/main" val="4014764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rge Graphic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50812"/>
            <a:ext cx="8229600" cy="6318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Click to edit Master title style for 1 or 2 line headlines</a:t>
            </a: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223300" y="6446520"/>
            <a:ext cx="565211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8313" y="1092168"/>
            <a:ext cx="8207375" cy="15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355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4546A-0DD1-49AA-809F-09BBE8AA6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6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07180"/>
          </a:xfrm>
          <a:prstGeom prst="rect">
            <a:avLst/>
          </a:prstGeom>
        </p:spPr>
      </p:pic>
      <p:pic>
        <p:nvPicPr>
          <p:cNvPr id="24" name="Picture 23" descr="IRI_logo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85" y="5779250"/>
            <a:ext cx="1387417" cy="749555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4" y="3723969"/>
            <a:ext cx="5201767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8944" y="4697647"/>
            <a:ext cx="5201767" cy="349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498945" y="2178590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8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– ALL CAPS; 3 LINES MAX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98945" y="1484162"/>
            <a:ext cx="5201767" cy="328617"/>
          </a:xfrm>
        </p:spPr>
        <p:txBody>
          <a:bodyPr anchor="b">
            <a:noAutofit/>
          </a:bodyPr>
          <a:lstStyle>
            <a:lvl1pPr marL="0" indent="0" algn="l">
              <a:buNone/>
              <a:defRPr sz="1800" b="1">
                <a:ln>
                  <a:noFill/>
                </a:ln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3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031" y="1092169"/>
            <a:ext cx="7772400" cy="58420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031" y="1712889"/>
            <a:ext cx="7777269" cy="438156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IRI_logo_tagline_RGB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87735" y="5608495"/>
            <a:ext cx="1510233" cy="650217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8313" y="5723766"/>
            <a:ext cx="3738558" cy="620739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0">
              <a:lnSpc>
                <a:spcPts val="1500"/>
              </a:lnSpc>
              <a:buNone/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6400800"/>
            <a:ext cx="3738558" cy="21910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8313" y="5437215"/>
            <a:ext cx="8207375" cy="1588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67544" y="4149080"/>
            <a:ext cx="2386583" cy="11049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i="1"/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client logo </a:t>
            </a:r>
            <a:br>
              <a:rPr lang="en-US" dirty="0"/>
            </a:br>
            <a:r>
              <a:rPr lang="en-US" dirty="0"/>
              <a:t>here </a:t>
            </a:r>
          </a:p>
        </p:txBody>
      </p:sp>
    </p:spTree>
    <p:extLst>
      <p:ext uri="{BB962C8B-B14F-4D97-AF65-F5344CB8AC3E}">
        <p14:creationId xmlns:p14="http://schemas.microsoft.com/office/powerpoint/2010/main" val="421033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07180"/>
          </a:xfrm>
          <a:prstGeom prst="rect">
            <a:avLst/>
          </a:prstGeom>
        </p:spPr>
      </p:pic>
      <p:pic>
        <p:nvPicPr>
          <p:cNvPr id="24" name="Picture 23" descr="IRI_logo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85" y="5779250"/>
            <a:ext cx="1387417" cy="749555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4" y="3723969"/>
            <a:ext cx="5201767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8944" y="4697647"/>
            <a:ext cx="5201767" cy="349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498945" y="2178590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8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– ALL CAPS; 3 LINES MAX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98945" y="1484162"/>
            <a:ext cx="5201767" cy="328617"/>
          </a:xfrm>
        </p:spPr>
        <p:txBody>
          <a:bodyPr anchor="b">
            <a:noAutofit/>
          </a:bodyPr>
          <a:lstStyle>
            <a:lvl1pPr marL="0" indent="0" algn="l">
              <a:buNone/>
              <a:defRPr sz="1800" b="1">
                <a:ln>
                  <a:noFill/>
                </a:ln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0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07180"/>
          </a:xfrm>
          <a:prstGeom prst="rect">
            <a:avLst/>
          </a:prstGeom>
        </p:spPr>
      </p:pic>
      <p:pic>
        <p:nvPicPr>
          <p:cNvPr id="24" name="Picture 23" descr="IRI_logo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85" y="5779250"/>
            <a:ext cx="1387417" cy="749555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4" y="3723969"/>
            <a:ext cx="5201767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8944" y="4697647"/>
            <a:ext cx="5201767" cy="349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498945" y="2178590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8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– ALL CAPS; 3 LINES MAX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98945" y="1484162"/>
            <a:ext cx="5201767" cy="328617"/>
          </a:xfrm>
        </p:spPr>
        <p:txBody>
          <a:bodyPr anchor="b">
            <a:noAutofit/>
          </a:bodyPr>
          <a:lstStyle>
            <a:lvl1pPr marL="0" indent="0" algn="l">
              <a:buNone/>
              <a:defRPr sz="1800" b="1">
                <a:ln>
                  <a:noFill/>
                </a:ln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7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07180"/>
          </a:xfrm>
          <a:prstGeom prst="rect">
            <a:avLst/>
          </a:prstGeom>
        </p:spPr>
      </p:pic>
      <p:pic>
        <p:nvPicPr>
          <p:cNvPr id="24" name="Picture 23" descr="IRI_logo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85" y="5779250"/>
            <a:ext cx="1387417" cy="749555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4" y="3723969"/>
            <a:ext cx="5201767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8944" y="4697647"/>
            <a:ext cx="5201767" cy="349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498945" y="2178590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8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– ALL CAPS; 3 LINES MAX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98945" y="1484162"/>
            <a:ext cx="5201767" cy="328617"/>
          </a:xfrm>
        </p:spPr>
        <p:txBody>
          <a:bodyPr anchor="b">
            <a:noAutofit/>
          </a:bodyPr>
          <a:lstStyle>
            <a:lvl1pPr marL="0" indent="0" algn="l">
              <a:buNone/>
              <a:defRPr sz="1800" b="1">
                <a:ln>
                  <a:noFill/>
                </a:ln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07180"/>
          </a:xfrm>
          <a:prstGeom prst="rect">
            <a:avLst/>
          </a:prstGeom>
        </p:spPr>
      </p:pic>
      <p:pic>
        <p:nvPicPr>
          <p:cNvPr id="24" name="Picture 23" descr="IRI_logo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85" y="5779250"/>
            <a:ext cx="1387417" cy="749555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4" y="3723969"/>
            <a:ext cx="5201767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8944" y="4697647"/>
            <a:ext cx="5201767" cy="349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498945" y="2178590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8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– ALL CAPS; 3 LINES MAX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98945" y="1484162"/>
            <a:ext cx="5201767" cy="328617"/>
          </a:xfrm>
        </p:spPr>
        <p:txBody>
          <a:bodyPr anchor="b">
            <a:noAutofit/>
          </a:bodyPr>
          <a:lstStyle>
            <a:lvl1pPr marL="0" indent="0" algn="l">
              <a:buNone/>
              <a:defRPr sz="1800" b="1">
                <a:ln>
                  <a:noFill/>
                </a:ln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5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07180"/>
          </a:xfrm>
          <a:prstGeom prst="rect">
            <a:avLst/>
          </a:prstGeom>
        </p:spPr>
      </p:pic>
      <p:pic>
        <p:nvPicPr>
          <p:cNvPr id="24" name="Picture 23" descr="IRI_logo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85" y="5779250"/>
            <a:ext cx="1387417" cy="749555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4" y="3723969"/>
            <a:ext cx="5201767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8944" y="4697647"/>
            <a:ext cx="5201767" cy="349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498945" y="2178590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8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– ALL CAPS; 3 LINES MAX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98945" y="1484162"/>
            <a:ext cx="5201767" cy="328617"/>
          </a:xfrm>
        </p:spPr>
        <p:txBody>
          <a:bodyPr anchor="b">
            <a:noAutofit/>
          </a:bodyPr>
          <a:lstStyle>
            <a:lvl1pPr marL="0" indent="0" algn="l">
              <a:buNone/>
              <a:defRPr sz="1800" b="1">
                <a:ln>
                  <a:noFill/>
                </a:ln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20624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 bwMode="ltGray">
          <a:xfrm>
            <a:off x="0" y="6269537"/>
            <a:ext cx="9144000" cy="59436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3777763" y="6452401"/>
            <a:ext cx="4699819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800" dirty="0"/>
              <a:t>© 2018 Information Resources Inc. (IRI). Confidential and Proprietary.</a:t>
            </a:r>
          </a:p>
        </p:txBody>
      </p:sp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295017" y="6442559"/>
            <a:ext cx="565211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" name="Picture 27" descr="IRI_logo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89" y="6390783"/>
            <a:ext cx="642658" cy="347197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4" y="3723969"/>
            <a:ext cx="5201767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98945" y="2178590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8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– ALL CAPS; 3 LINES MAX</a:t>
            </a:r>
          </a:p>
        </p:txBody>
      </p:sp>
    </p:spTree>
    <p:extLst>
      <p:ext uri="{BB962C8B-B14F-4D97-AF65-F5344CB8AC3E}">
        <p14:creationId xmlns:p14="http://schemas.microsoft.com/office/powerpoint/2010/main" val="168522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gray">
          <a:xfrm>
            <a:off x="2281239" y="-4889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gray">
          <a:xfrm>
            <a:off x="320040" y="486569"/>
            <a:ext cx="8503920" cy="4738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gray">
          <a:xfrm>
            <a:off x="0" y="6269537"/>
            <a:ext cx="9144000" cy="59436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20040" y="1362635"/>
            <a:ext cx="8366760" cy="47393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Box 16"/>
          <p:cNvSpPr txBox="1"/>
          <p:nvPr/>
        </p:nvSpPr>
        <p:spPr bwMode="gray">
          <a:xfrm>
            <a:off x="3777763" y="6452401"/>
            <a:ext cx="4699819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800" dirty="0"/>
              <a:t>© 2018 Information Resources Inc. (IRI). Confidential and Proprietary.</a:t>
            </a: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gray">
          <a:xfrm>
            <a:off x="8295017" y="6442559"/>
            <a:ext cx="565211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 bwMode="gray">
          <a:xfrm>
            <a:off x="0" y="-4883"/>
            <a:ext cx="9144000" cy="210312"/>
          </a:xfrm>
          <a:prstGeom prst="rect">
            <a:avLst/>
          </a:prstGeom>
          <a:gradFill flip="none" rotWithShape="1">
            <a:gsLst>
              <a:gs pos="76000">
                <a:srgbClr val="007BBC"/>
              </a:gs>
              <a:gs pos="0">
                <a:schemeClr val="accent1"/>
              </a:gs>
              <a:gs pos="43000">
                <a:srgbClr val="004A93"/>
              </a:gs>
              <a:gs pos="56000">
                <a:srgbClr val="0062A7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21" name="Straight Connector 20"/>
          <p:cNvCxnSpPr/>
          <p:nvPr/>
        </p:nvCxnSpPr>
        <p:spPr bwMode="gray">
          <a:xfrm>
            <a:off x="320040" y="1020345"/>
            <a:ext cx="8503920" cy="1191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IRI_logo_RGB.wmf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89" y="6390783"/>
            <a:ext cx="642658" cy="34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3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21" r:id="rId8"/>
    <p:sldLayoutId id="2147483702" r:id="rId9"/>
    <p:sldLayoutId id="2147483677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691" r:id="rId18"/>
    <p:sldLayoutId id="2147483720" r:id="rId19"/>
    <p:sldLayoutId id="2147483722" r:id="rId20"/>
    <p:sldLayoutId id="2147483683" r:id="rId21"/>
    <p:sldLayoutId id="2147483686" r:id="rId22"/>
    <p:sldLayoutId id="2147483692" r:id="rId23"/>
    <p:sldLayoutId id="2147483695" r:id="rId24"/>
    <p:sldLayoutId id="2147483712" r:id="rId25"/>
    <p:sldLayoutId id="2147483713" r:id="rId26"/>
    <p:sldLayoutId id="2147483723" r:id="rId27"/>
    <p:sldLayoutId id="2147483726" r:id="rId28"/>
    <p:sldLayoutId id="2147483727" r:id="rId29"/>
    <p:sldLayoutId id="2147483728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783" rtl="0" eaLnBrk="1" latinLnBrk="0" hangingPunct="1">
        <a:spcBef>
          <a:spcPct val="0"/>
        </a:spcBef>
        <a:buNone/>
        <a:defRPr sz="2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70256" indent="-170256" algn="l" defTabSz="685783" rtl="0" eaLnBrk="1" latinLnBrk="0" hangingPunct="1">
        <a:lnSpc>
          <a:spcPct val="100000"/>
        </a:lnSpc>
        <a:spcBef>
          <a:spcPts val="0"/>
        </a:spcBef>
        <a:spcAft>
          <a:spcPts val="451"/>
        </a:spcAft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30996" indent="-167874" algn="l" defTabSz="685783" rtl="0" eaLnBrk="1" latinLnBrk="0" hangingPunct="1">
        <a:lnSpc>
          <a:spcPct val="100000"/>
        </a:lnSpc>
        <a:spcBef>
          <a:spcPts val="0"/>
        </a:spcBef>
        <a:spcAft>
          <a:spcPts val="451"/>
        </a:spcAft>
        <a:buClr>
          <a:schemeClr val="tx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7450" indent="-171446" algn="l" defTabSz="1584683" rtl="0" eaLnBrk="1" latinLnBrk="0" hangingPunct="1">
        <a:lnSpc>
          <a:spcPct val="100000"/>
        </a:lnSpc>
        <a:spcBef>
          <a:spcPts val="0"/>
        </a:spcBef>
        <a:spcAft>
          <a:spcPts val="451"/>
        </a:spcAft>
        <a:buClr>
          <a:schemeClr val="tx1"/>
        </a:buClr>
        <a:buSzPct val="80000"/>
        <a:buFont typeface="Courier New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ts val="1351"/>
        </a:lnSpc>
        <a:spcBef>
          <a:spcPct val="20000"/>
        </a:spcBef>
        <a:buClr>
          <a:schemeClr val="accent2"/>
        </a:buClr>
        <a:buFont typeface="Arial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ts val="1351"/>
        </a:lnSpc>
        <a:spcBef>
          <a:spcPct val="20000"/>
        </a:spcBef>
        <a:buClr>
          <a:schemeClr val="accent2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9.em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70.emf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6.emf"/><Relationship Id="rId13" Type="http://schemas.openxmlformats.org/officeDocument/2006/relationships/image" Target="../media/image143.emf"/><Relationship Id="rId3" Type="http://schemas.openxmlformats.org/officeDocument/2006/relationships/image" Target="../media/image471.emf"/><Relationship Id="rId7" Type="http://schemas.openxmlformats.org/officeDocument/2006/relationships/image" Target="../media/image475.emf"/><Relationship Id="rId12" Type="http://schemas.openxmlformats.org/officeDocument/2006/relationships/image" Target="../media/image480.e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74.emf"/><Relationship Id="rId11" Type="http://schemas.openxmlformats.org/officeDocument/2006/relationships/image" Target="../media/image479.emf"/><Relationship Id="rId5" Type="http://schemas.openxmlformats.org/officeDocument/2006/relationships/image" Target="../media/image473.emf"/><Relationship Id="rId10" Type="http://schemas.openxmlformats.org/officeDocument/2006/relationships/image" Target="../media/image478.emf"/><Relationship Id="rId4" Type="http://schemas.openxmlformats.org/officeDocument/2006/relationships/image" Target="../media/image472.emf"/><Relationship Id="rId9" Type="http://schemas.openxmlformats.org/officeDocument/2006/relationships/image" Target="../media/image477.emf"/><Relationship Id="rId14" Type="http://schemas.openxmlformats.org/officeDocument/2006/relationships/image" Target="../media/image481.emf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7.emf"/><Relationship Id="rId3" Type="http://schemas.openxmlformats.org/officeDocument/2006/relationships/image" Target="../media/image482.emf"/><Relationship Id="rId7" Type="http://schemas.openxmlformats.org/officeDocument/2006/relationships/image" Target="../media/image486.em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85.emf"/><Relationship Id="rId5" Type="http://schemas.openxmlformats.org/officeDocument/2006/relationships/image" Target="../media/image484.emf"/><Relationship Id="rId4" Type="http://schemas.openxmlformats.org/officeDocument/2006/relationships/image" Target="../media/image483.emf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3.emf"/><Relationship Id="rId3" Type="http://schemas.openxmlformats.org/officeDocument/2006/relationships/image" Target="../media/image488.emf"/><Relationship Id="rId7" Type="http://schemas.openxmlformats.org/officeDocument/2006/relationships/image" Target="../media/image492.emf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91.emf"/><Relationship Id="rId5" Type="http://schemas.openxmlformats.org/officeDocument/2006/relationships/image" Target="../media/image490.emf"/><Relationship Id="rId4" Type="http://schemas.openxmlformats.org/officeDocument/2006/relationships/image" Target="../media/image489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4.em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96.emf"/><Relationship Id="rId4" Type="http://schemas.openxmlformats.org/officeDocument/2006/relationships/image" Target="../media/image495.e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7.emf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98.emf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4.emf"/><Relationship Id="rId13" Type="http://schemas.openxmlformats.org/officeDocument/2006/relationships/image" Target="../media/image143.emf"/><Relationship Id="rId3" Type="http://schemas.openxmlformats.org/officeDocument/2006/relationships/image" Target="../media/image499.emf"/><Relationship Id="rId7" Type="http://schemas.openxmlformats.org/officeDocument/2006/relationships/image" Target="../media/image503.emf"/><Relationship Id="rId12" Type="http://schemas.openxmlformats.org/officeDocument/2006/relationships/image" Target="../media/image507.em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02.emf"/><Relationship Id="rId11" Type="http://schemas.openxmlformats.org/officeDocument/2006/relationships/image" Target="../media/image506.emf"/><Relationship Id="rId5" Type="http://schemas.openxmlformats.org/officeDocument/2006/relationships/image" Target="../media/image501.emf"/><Relationship Id="rId10" Type="http://schemas.openxmlformats.org/officeDocument/2006/relationships/image" Target="../media/image197.emf"/><Relationship Id="rId4" Type="http://schemas.openxmlformats.org/officeDocument/2006/relationships/image" Target="../media/image500.emf"/><Relationship Id="rId9" Type="http://schemas.openxmlformats.org/officeDocument/2006/relationships/image" Target="../media/image505.emf"/><Relationship Id="rId14" Type="http://schemas.openxmlformats.org/officeDocument/2006/relationships/image" Target="../media/image508.emf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4.emf"/><Relationship Id="rId3" Type="http://schemas.openxmlformats.org/officeDocument/2006/relationships/image" Target="../media/image509.emf"/><Relationship Id="rId7" Type="http://schemas.openxmlformats.org/officeDocument/2006/relationships/image" Target="../media/image513.em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12.emf"/><Relationship Id="rId5" Type="http://schemas.openxmlformats.org/officeDocument/2006/relationships/image" Target="../media/image511.emf"/><Relationship Id="rId4" Type="http://schemas.openxmlformats.org/officeDocument/2006/relationships/image" Target="../media/image5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emf"/><Relationship Id="rId3" Type="http://schemas.openxmlformats.org/officeDocument/2006/relationships/image" Target="../media/image515.emf"/><Relationship Id="rId7" Type="http://schemas.openxmlformats.org/officeDocument/2006/relationships/image" Target="../media/image519.emf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18.emf"/><Relationship Id="rId5" Type="http://schemas.openxmlformats.org/officeDocument/2006/relationships/image" Target="../media/image517.emf"/><Relationship Id="rId4" Type="http://schemas.openxmlformats.org/officeDocument/2006/relationships/image" Target="../media/image516.e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1.em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23.emf"/><Relationship Id="rId4" Type="http://schemas.openxmlformats.org/officeDocument/2006/relationships/image" Target="../media/image522.e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4.emf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25.emf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1.emf"/><Relationship Id="rId13" Type="http://schemas.openxmlformats.org/officeDocument/2006/relationships/image" Target="../media/image143.emf"/><Relationship Id="rId3" Type="http://schemas.openxmlformats.org/officeDocument/2006/relationships/image" Target="../media/image526.emf"/><Relationship Id="rId7" Type="http://schemas.openxmlformats.org/officeDocument/2006/relationships/image" Target="../media/image530.emf"/><Relationship Id="rId12" Type="http://schemas.openxmlformats.org/officeDocument/2006/relationships/image" Target="../media/image534.emf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29.emf"/><Relationship Id="rId11" Type="http://schemas.openxmlformats.org/officeDocument/2006/relationships/image" Target="../media/image533.emf"/><Relationship Id="rId5" Type="http://schemas.openxmlformats.org/officeDocument/2006/relationships/image" Target="../media/image528.emf"/><Relationship Id="rId10" Type="http://schemas.openxmlformats.org/officeDocument/2006/relationships/image" Target="../media/image450.emf"/><Relationship Id="rId4" Type="http://schemas.openxmlformats.org/officeDocument/2006/relationships/image" Target="../media/image527.emf"/><Relationship Id="rId9" Type="http://schemas.openxmlformats.org/officeDocument/2006/relationships/image" Target="../media/image532.emf"/><Relationship Id="rId14" Type="http://schemas.openxmlformats.org/officeDocument/2006/relationships/image" Target="../media/image535.emf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1.emf"/><Relationship Id="rId3" Type="http://schemas.openxmlformats.org/officeDocument/2006/relationships/image" Target="../media/image536.emf"/><Relationship Id="rId7" Type="http://schemas.openxmlformats.org/officeDocument/2006/relationships/image" Target="../media/image540.em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39.emf"/><Relationship Id="rId5" Type="http://schemas.openxmlformats.org/officeDocument/2006/relationships/image" Target="../media/image538.emf"/><Relationship Id="rId4" Type="http://schemas.openxmlformats.org/officeDocument/2006/relationships/image" Target="../media/image537.emf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7.emf"/><Relationship Id="rId3" Type="http://schemas.openxmlformats.org/officeDocument/2006/relationships/image" Target="../media/image542.emf"/><Relationship Id="rId7" Type="http://schemas.openxmlformats.org/officeDocument/2006/relationships/image" Target="../media/image546.em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45.emf"/><Relationship Id="rId5" Type="http://schemas.openxmlformats.org/officeDocument/2006/relationships/image" Target="../media/image544.emf"/><Relationship Id="rId4" Type="http://schemas.openxmlformats.org/officeDocument/2006/relationships/image" Target="../media/image543.em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8.emf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50.emf"/><Relationship Id="rId4" Type="http://schemas.openxmlformats.org/officeDocument/2006/relationships/image" Target="../media/image549.e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emf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52.emf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7.emf"/><Relationship Id="rId13" Type="http://schemas.openxmlformats.org/officeDocument/2006/relationships/image" Target="../media/image143.emf"/><Relationship Id="rId3" Type="http://schemas.openxmlformats.org/officeDocument/2006/relationships/image" Target="../media/image553.emf"/><Relationship Id="rId7" Type="http://schemas.openxmlformats.org/officeDocument/2006/relationships/image" Target="../media/image80.emf"/><Relationship Id="rId12" Type="http://schemas.openxmlformats.org/officeDocument/2006/relationships/image" Target="../media/image561.emf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56.emf"/><Relationship Id="rId11" Type="http://schemas.openxmlformats.org/officeDocument/2006/relationships/image" Target="../media/image560.emf"/><Relationship Id="rId5" Type="http://schemas.openxmlformats.org/officeDocument/2006/relationships/image" Target="../media/image555.emf"/><Relationship Id="rId10" Type="http://schemas.openxmlformats.org/officeDocument/2006/relationships/image" Target="../media/image559.emf"/><Relationship Id="rId4" Type="http://schemas.openxmlformats.org/officeDocument/2006/relationships/image" Target="../media/image554.emf"/><Relationship Id="rId9" Type="http://schemas.openxmlformats.org/officeDocument/2006/relationships/image" Target="../media/image558.emf"/><Relationship Id="rId14" Type="http://schemas.openxmlformats.org/officeDocument/2006/relationships/image" Target="../media/image562.emf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8.emf"/><Relationship Id="rId3" Type="http://schemas.openxmlformats.org/officeDocument/2006/relationships/image" Target="../media/image563.emf"/><Relationship Id="rId7" Type="http://schemas.openxmlformats.org/officeDocument/2006/relationships/image" Target="../media/image567.emf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66.emf"/><Relationship Id="rId5" Type="http://schemas.openxmlformats.org/officeDocument/2006/relationships/image" Target="../media/image565.emf"/><Relationship Id="rId4" Type="http://schemas.openxmlformats.org/officeDocument/2006/relationships/image" Target="../media/image564.emf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4.emf"/><Relationship Id="rId3" Type="http://schemas.openxmlformats.org/officeDocument/2006/relationships/image" Target="../media/image569.emf"/><Relationship Id="rId7" Type="http://schemas.openxmlformats.org/officeDocument/2006/relationships/image" Target="../media/image573.emf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72.emf"/><Relationship Id="rId5" Type="http://schemas.openxmlformats.org/officeDocument/2006/relationships/image" Target="../media/image571.emf"/><Relationship Id="rId4" Type="http://schemas.openxmlformats.org/officeDocument/2006/relationships/image" Target="../media/image570.em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5.emf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77.emf"/><Relationship Id="rId4" Type="http://schemas.openxmlformats.org/officeDocument/2006/relationships/image" Target="../media/image576.emf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8.emf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79.emf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5.emf"/><Relationship Id="rId13" Type="http://schemas.openxmlformats.org/officeDocument/2006/relationships/image" Target="../media/image143.emf"/><Relationship Id="rId3" Type="http://schemas.openxmlformats.org/officeDocument/2006/relationships/image" Target="../media/image580.emf"/><Relationship Id="rId7" Type="http://schemas.openxmlformats.org/officeDocument/2006/relationships/image" Target="../media/image584.emf"/><Relationship Id="rId12" Type="http://schemas.openxmlformats.org/officeDocument/2006/relationships/image" Target="../media/image589.emf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83.emf"/><Relationship Id="rId11" Type="http://schemas.openxmlformats.org/officeDocument/2006/relationships/image" Target="../media/image588.emf"/><Relationship Id="rId5" Type="http://schemas.openxmlformats.org/officeDocument/2006/relationships/image" Target="../media/image582.emf"/><Relationship Id="rId10" Type="http://schemas.openxmlformats.org/officeDocument/2006/relationships/image" Target="../media/image587.emf"/><Relationship Id="rId4" Type="http://schemas.openxmlformats.org/officeDocument/2006/relationships/image" Target="../media/image581.emf"/><Relationship Id="rId9" Type="http://schemas.openxmlformats.org/officeDocument/2006/relationships/image" Target="../media/image586.emf"/><Relationship Id="rId14" Type="http://schemas.openxmlformats.org/officeDocument/2006/relationships/image" Target="../media/image590.emf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6.emf"/><Relationship Id="rId3" Type="http://schemas.openxmlformats.org/officeDocument/2006/relationships/image" Target="../media/image591.emf"/><Relationship Id="rId7" Type="http://schemas.openxmlformats.org/officeDocument/2006/relationships/image" Target="../media/image595.emf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94.emf"/><Relationship Id="rId5" Type="http://schemas.openxmlformats.org/officeDocument/2006/relationships/image" Target="../media/image593.emf"/><Relationship Id="rId4" Type="http://schemas.openxmlformats.org/officeDocument/2006/relationships/image" Target="../media/image592.emf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2.emf"/><Relationship Id="rId3" Type="http://schemas.openxmlformats.org/officeDocument/2006/relationships/image" Target="../media/image597.emf"/><Relationship Id="rId7" Type="http://schemas.openxmlformats.org/officeDocument/2006/relationships/image" Target="../media/image601.emf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00.emf"/><Relationship Id="rId5" Type="http://schemas.openxmlformats.org/officeDocument/2006/relationships/image" Target="../media/image599.emf"/><Relationship Id="rId4" Type="http://schemas.openxmlformats.org/officeDocument/2006/relationships/image" Target="../media/image598.emf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3.emf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05.emf"/><Relationship Id="rId4" Type="http://schemas.openxmlformats.org/officeDocument/2006/relationships/image" Target="../media/image60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13" Type="http://schemas.openxmlformats.org/officeDocument/2006/relationships/image" Target="../media/image83.emf"/><Relationship Id="rId3" Type="http://schemas.openxmlformats.org/officeDocument/2006/relationships/image" Target="../media/image73.emf"/><Relationship Id="rId7" Type="http://schemas.openxmlformats.org/officeDocument/2006/relationships/image" Target="../media/image77.emf"/><Relationship Id="rId12" Type="http://schemas.openxmlformats.org/officeDocument/2006/relationships/image" Target="../media/image8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6.emf"/><Relationship Id="rId11" Type="http://schemas.openxmlformats.org/officeDocument/2006/relationships/image" Target="../media/image81.emf"/><Relationship Id="rId5" Type="http://schemas.openxmlformats.org/officeDocument/2006/relationships/image" Target="../media/image75.emf"/><Relationship Id="rId10" Type="http://schemas.openxmlformats.org/officeDocument/2006/relationships/image" Target="../media/image80.emf"/><Relationship Id="rId4" Type="http://schemas.openxmlformats.org/officeDocument/2006/relationships/image" Target="../media/image74.emf"/><Relationship Id="rId9" Type="http://schemas.openxmlformats.org/officeDocument/2006/relationships/image" Target="../media/image79.emf"/><Relationship Id="rId14" Type="http://schemas.openxmlformats.org/officeDocument/2006/relationships/image" Target="../media/image84.emf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6.emf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07.emf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2.emf"/><Relationship Id="rId13" Type="http://schemas.openxmlformats.org/officeDocument/2006/relationships/image" Target="../media/image143.emf"/><Relationship Id="rId3" Type="http://schemas.openxmlformats.org/officeDocument/2006/relationships/image" Target="../media/image608.emf"/><Relationship Id="rId7" Type="http://schemas.openxmlformats.org/officeDocument/2006/relationships/image" Target="../media/image311.emf"/><Relationship Id="rId12" Type="http://schemas.openxmlformats.org/officeDocument/2006/relationships/image" Target="../media/image616.emf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11.emf"/><Relationship Id="rId11" Type="http://schemas.openxmlformats.org/officeDocument/2006/relationships/image" Target="../media/image615.emf"/><Relationship Id="rId5" Type="http://schemas.openxmlformats.org/officeDocument/2006/relationships/image" Target="../media/image610.emf"/><Relationship Id="rId10" Type="http://schemas.openxmlformats.org/officeDocument/2006/relationships/image" Target="../media/image614.emf"/><Relationship Id="rId4" Type="http://schemas.openxmlformats.org/officeDocument/2006/relationships/image" Target="../media/image609.emf"/><Relationship Id="rId9" Type="http://schemas.openxmlformats.org/officeDocument/2006/relationships/image" Target="../media/image613.emf"/><Relationship Id="rId14" Type="http://schemas.openxmlformats.org/officeDocument/2006/relationships/image" Target="../media/image617.emf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3.emf"/><Relationship Id="rId3" Type="http://schemas.openxmlformats.org/officeDocument/2006/relationships/image" Target="../media/image618.emf"/><Relationship Id="rId7" Type="http://schemas.openxmlformats.org/officeDocument/2006/relationships/image" Target="../media/image622.emf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21.emf"/><Relationship Id="rId5" Type="http://schemas.openxmlformats.org/officeDocument/2006/relationships/image" Target="../media/image620.emf"/><Relationship Id="rId4" Type="http://schemas.openxmlformats.org/officeDocument/2006/relationships/image" Target="../media/image619.emf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9.emf"/><Relationship Id="rId3" Type="http://schemas.openxmlformats.org/officeDocument/2006/relationships/image" Target="../media/image624.emf"/><Relationship Id="rId7" Type="http://schemas.openxmlformats.org/officeDocument/2006/relationships/image" Target="../media/image628.emf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27.emf"/><Relationship Id="rId5" Type="http://schemas.openxmlformats.org/officeDocument/2006/relationships/image" Target="../media/image626.emf"/><Relationship Id="rId4" Type="http://schemas.openxmlformats.org/officeDocument/2006/relationships/image" Target="../media/image625.emf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emf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32.emf"/><Relationship Id="rId4" Type="http://schemas.openxmlformats.org/officeDocument/2006/relationships/image" Target="../media/image631.em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3.emf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3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5.emf"/><Relationship Id="rId7" Type="http://schemas.openxmlformats.org/officeDocument/2006/relationships/image" Target="../media/image8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3" Type="http://schemas.openxmlformats.org/officeDocument/2006/relationships/image" Target="../media/image91.emf"/><Relationship Id="rId7" Type="http://schemas.openxmlformats.org/officeDocument/2006/relationships/image" Target="../media/image9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4.emf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0.emf"/><Relationship Id="rId5" Type="http://schemas.openxmlformats.org/officeDocument/2006/relationships/image" Target="../media/image99.emf"/><Relationship Id="rId4" Type="http://schemas.openxmlformats.org/officeDocument/2006/relationships/image" Target="../media/image9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3.emf"/><Relationship Id="rId4" Type="http://schemas.openxmlformats.org/officeDocument/2006/relationships/image" Target="../media/image10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7" Type="http://schemas.openxmlformats.org/officeDocument/2006/relationships/image" Target="../media/image1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9.emf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7" Type="http://schemas.openxmlformats.org/officeDocument/2006/relationships/image" Target="../media/image1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4.emf"/><Relationship Id="rId5" Type="http://schemas.openxmlformats.org/officeDocument/2006/relationships/image" Target="../media/image113.emf"/><Relationship Id="rId4" Type="http://schemas.openxmlformats.org/officeDocument/2006/relationships/image" Target="../media/image1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18.emf"/><Relationship Id="rId4" Type="http://schemas.openxmlformats.org/officeDocument/2006/relationships/image" Target="../media/image1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6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12" Type="http://schemas.openxmlformats.org/officeDocument/2006/relationships/image" Target="../media/image3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Relationship Id="rId14" Type="http://schemas.openxmlformats.org/officeDocument/2006/relationships/image" Target="../media/image37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emf"/><Relationship Id="rId13" Type="http://schemas.openxmlformats.org/officeDocument/2006/relationships/image" Target="../media/image143.emf"/><Relationship Id="rId3" Type="http://schemas.openxmlformats.org/officeDocument/2006/relationships/image" Target="../media/image133.emf"/><Relationship Id="rId7" Type="http://schemas.openxmlformats.org/officeDocument/2006/relationships/image" Target="../media/image137.emf"/><Relationship Id="rId12" Type="http://schemas.openxmlformats.org/officeDocument/2006/relationships/image" Target="../media/image14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6.emf"/><Relationship Id="rId11" Type="http://schemas.openxmlformats.org/officeDocument/2006/relationships/image" Target="../media/image141.emf"/><Relationship Id="rId5" Type="http://schemas.openxmlformats.org/officeDocument/2006/relationships/image" Target="../media/image135.emf"/><Relationship Id="rId10" Type="http://schemas.openxmlformats.org/officeDocument/2006/relationships/image" Target="../media/image140.emf"/><Relationship Id="rId4" Type="http://schemas.openxmlformats.org/officeDocument/2006/relationships/image" Target="../media/image134.emf"/><Relationship Id="rId9" Type="http://schemas.openxmlformats.org/officeDocument/2006/relationships/image" Target="../media/image139.emf"/><Relationship Id="rId14" Type="http://schemas.openxmlformats.org/officeDocument/2006/relationships/image" Target="../media/image144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emf"/><Relationship Id="rId3" Type="http://schemas.openxmlformats.org/officeDocument/2006/relationships/image" Target="../media/image145.emf"/><Relationship Id="rId7" Type="http://schemas.openxmlformats.org/officeDocument/2006/relationships/image" Target="../media/image14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8.emf"/><Relationship Id="rId5" Type="http://schemas.openxmlformats.org/officeDocument/2006/relationships/image" Target="../media/image147.emf"/><Relationship Id="rId4" Type="http://schemas.openxmlformats.org/officeDocument/2006/relationships/image" Target="../media/image146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emf"/><Relationship Id="rId3" Type="http://schemas.openxmlformats.org/officeDocument/2006/relationships/image" Target="../media/image151.emf"/><Relationship Id="rId7" Type="http://schemas.openxmlformats.org/officeDocument/2006/relationships/image" Target="../media/image15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4.emf"/><Relationship Id="rId5" Type="http://schemas.openxmlformats.org/officeDocument/2006/relationships/image" Target="../media/image153.emf"/><Relationship Id="rId4" Type="http://schemas.openxmlformats.org/officeDocument/2006/relationships/image" Target="../media/image15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9.emf"/><Relationship Id="rId4" Type="http://schemas.openxmlformats.org/officeDocument/2006/relationships/image" Target="../media/image15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emf"/><Relationship Id="rId13" Type="http://schemas.openxmlformats.org/officeDocument/2006/relationships/image" Target="../media/image143.emf"/><Relationship Id="rId3" Type="http://schemas.openxmlformats.org/officeDocument/2006/relationships/image" Target="../media/image162.emf"/><Relationship Id="rId7" Type="http://schemas.openxmlformats.org/officeDocument/2006/relationships/image" Target="../media/image166.emf"/><Relationship Id="rId12" Type="http://schemas.openxmlformats.org/officeDocument/2006/relationships/image" Target="../media/image17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5.emf"/><Relationship Id="rId11" Type="http://schemas.openxmlformats.org/officeDocument/2006/relationships/image" Target="../media/image170.emf"/><Relationship Id="rId5" Type="http://schemas.openxmlformats.org/officeDocument/2006/relationships/image" Target="../media/image164.emf"/><Relationship Id="rId10" Type="http://schemas.openxmlformats.org/officeDocument/2006/relationships/image" Target="../media/image169.emf"/><Relationship Id="rId4" Type="http://schemas.openxmlformats.org/officeDocument/2006/relationships/image" Target="../media/image163.emf"/><Relationship Id="rId9" Type="http://schemas.openxmlformats.org/officeDocument/2006/relationships/image" Target="../media/image168.emf"/><Relationship Id="rId14" Type="http://schemas.openxmlformats.org/officeDocument/2006/relationships/image" Target="../media/image172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emf"/><Relationship Id="rId3" Type="http://schemas.openxmlformats.org/officeDocument/2006/relationships/image" Target="../media/image173.emf"/><Relationship Id="rId7" Type="http://schemas.openxmlformats.org/officeDocument/2006/relationships/image" Target="../media/image17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6.emf"/><Relationship Id="rId5" Type="http://schemas.openxmlformats.org/officeDocument/2006/relationships/image" Target="../media/image175.emf"/><Relationship Id="rId4" Type="http://schemas.openxmlformats.org/officeDocument/2006/relationships/image" Target="../media/image174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emf"/><Relationship Id="rId3" Type="http://schemas.openxmlformats.org/officeDocument/2006/relationships/image" Target="../media/image179.emf"/><Relationship Id="rId7" Type="http://schemas.openxmlformats.org/officeDocument/2006/relationships/image" Target="../media/image18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2.emf"/><Relationship Id="rId5" Type="http://schemas.openxmlformats.org/officeDocument/2006/relationships/image" Target="../media/image181.emf"/><Relationship Id="rId4" Type="http://schemas.openxmlformats.org/officeDocument/2006/relationships/image" Target="../media/image18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7.emf"/><Relationship Id="rId4" Type="http://schemas.openxmlformats.org/officeDocument/2006/relationships/image" Target="../media/image18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9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emf"/><Relationship Id="rId13" Type="http://schemas.openxmlformats.org/officeDocument/2006/relationships/image" Target="../media/image143.emf"/><Relationship Id="rId3" Type="http://schemas.openxmlformats.org/officeDocument/2006/relationships/image" Target="../media/image190.emf"/><Relationship Id="rId7" Type="http://schemas.openxmlformats.org/officeDocument/2006/relationships/image" Target="../media/image194.emf"/><Relationship Id="rId12" Type="http://schemas.openxmlformats.org/officeDocument/2006/relationships/image" Target="../media/image199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3.emf"/><Relationship Id="rId11" Type="http://schemas.openxmlformats.org/officeDocument/2006/relationships/image" Target="../media/image198.emf"/><Relationship Id="rId5" Type="http://schemas.openxmlformats.org/officeDocument/2006/relationships/image" Target="../media/image192.emf"/><Relationship Id="rId10" Type="http://schemas.openxmlformats.org/officeDocument/2006/relationships/image" Target="../media/image197.emf"/><Relationship Id="rId4" Type="http://schemas.openxmlformats.org/officeDocument/2006/relationships/image" Target="../media/image191.emf"/><Relationship Id="rId9" Type="http://schemas.openxmlformats.org/officeDocument/2006/relationships/image" Target="../media/image196.emf"/><Relationship Id="rId14" Type="http://schemas.openxmlformats.org/officeDocument/2006/relationships/image" Target="../media/image200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emf"/><Relationship Id="rId3" Type="http://schemas.openxmlformats.org/officeDocument/2006/relationships/image" Target="../media/image201.emf"/><Relationship Id="rId7" Type="http://schemas.openxmlformats.org/officeDocument/2006/relationships/image" Target="../media/image205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4.emf"/><Relationship Id="rId5" Type="http://schemas.openxmlformats.org/officeDocument/2006/relationships/image" Target="../media/image203.emf"/><Relationship Id="rId4" Type="http://schemas.openxmlformats.org/officeDocument/2006/relationships/image" Target="../media/image202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emf"/><Relationship Id="rId3" Type="http://schemas.openxmlformats.org/officeDocument/2006/relationships/image" Target="../media/image207.emf"/><Relationship Id="rId7" Type="http://schemas.openxmlformats.org/officeDocument/2006/relationships/image" Target="../media/image21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0.emf"/><Relationship Id="rId5" Type="http://schemas.openxmlformats.org/officeDocument/2006/relationships/image" Target="../media/image209.emf"/><Relationship Id="rId4" Type="http://schemas.openxmlformats.org/officeDocument/2006/relationships/image" Target="../media/image20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5.emf"/><Relationship Id="rId4" Type="http://schemas.openxmlformats.org/officeDocument/2006/relationships/image" Target="../media/image21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7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emf"/><Relationship Id="rId13" Type="http://schemas.openxmlformats.org/officeDocument/2006/relationships/image" Target="../media/image143.emf"/><Relationship Id="rId3" Type="http://schemas.openxmlformats.org/officeDocument/2006/relationships/image" Target="../media/image218.emf"/><Relationship Id="rId7" Type="http://schemas.openxmlformats.org/officeDocument/2006/relationships/image" Target="../media/image222.emf"/><Relationship Id="rId12" Type="http://schemas.openxmlformats.org/officeDocument/2006/relationships/image" Target="../media/image227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1.emf"/><Relationship Id="rId11" Type="http://schemas.openxmlformats.org/officeDocument/2006/relationships/image" Target="../media/image226.emf"/><Relationship Id="rId5" Type="http://schemas.openxmlformats.org/officeDocument/2006/relationships/image" Target="../media/image220.emf"/><Relationship Id="rId10" Type="http://schemas.openxmlformats.org/officeDocument/2006/relationships/image" Target="../media/image225.emf"/><Relationship Id="rId4" Type="http://schemas.openxmlformats.org/officeDocument/2006/relationships/image" Target="../media/image219.emf"/><Relationship Id="rId9" Type="http://schemas.openxmlformats.org/officeDocument/2006/relationships/image" Target="../media/image224.emf"/><Relationship Id="rId14" Type="http://schemas.openxmlformats.org/officeDocument/2006/relationships/image" Target="../media/image228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emf"/><Relationship Id="rId3" Type="http://schemas.openxmlformats.org/officeDocument/2006/relationships/image" Target="../media/image229.emf"/><Relationship Id="rId7" Type="http://schemas.openxmlformats.org/officeDocument/2006/relationships/image" Target="../media/image233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2.emf"/><Relationship Id="rId5" Type="http://schemas.openxmlformats.org/officeDocument/2006/relationships/image" Target="../media/image231.emf"/><Relationship Id="rId4" Type="http://schemas.openxmlformats.org/officeDocument/2006/relationships/image" Target="../media/image23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emf"/><Relationship Id="rId3" Type="http://schemas.openxmlformats.org/officeDocument/2006/relationships/image" Target="../media/image235.emf"/><Relationship Id="rId7" Type="http://schemas.openxmlformats.org/officeDocument/2006/relationships/image" Target="../media/image239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8.emf"/><Relationship Id="rId5" Type="http://schemas.openxmlformats.org/officeDocument/2006/relationships/image" Target="../media/image237.emf"/><Relationship Id="rId4" Type="http://schemas.openxmlformats.org/officeDocument/2006/relationships/image" Target="../media/image23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43.emf"/><Relationship Id="rId4" Type="http://schemas.openxmlformats.org/officeDocument/2006/relationships/image" Target="../media/image242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5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emf"/><Relationship Id="rId13" Type="http://schemas.openxmlformats.org/officeDocument/2006/relationships/image" Target="../media/image143.emf"/><Relationship Id="rId3" Type="http://schemas.openxmlformats.org/officeDocument/2006/relationships/image" Target="../media/image246.emf"/><Relationship Id="rId7" Type="http://schemas.openxmlformats.org/officeDocument/2006/relationships/image" Target="../media/image250.emf"/><Relationship Id="rId12" Type="http://schemas.openxmlformats.org/officeDocument/2006/relationships/image" Target="../media/image255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9.emf"/><Relationship Id="rId11" Type="http://schemas.openxmlformats.org/officeDocument/2006/relationships/image" Target="../media/image254.emf"/><Relationship Id="rId5" Type="http://schemas.openxmlformats.org/officeDocument/2006/relationships/image" Target="../media/image248.emf"/><Relationship Id="rId10" Type="http://schemas.openxmlformats.org/officeDocument/2006/relationships/image" Target="../media/image253.emf"/><Relationship Id="rId4" Type="http://schemas.openxmlformats.org/officeDocument/2006/relationships/image" Target="../media/image247.emf"/><Relationship Id="rId9" Type="http://schemas.openxmlformats.org/officeDocument/2006/relationships/image" Target="../media/image252.emf"/><Relationship Id="rId14" Type="http://schemas.openxmlformats.org/officeDocument/2006/relationships/image" Target="../media/image256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emf"/><Relationship Id="rId3" Type="http://schemas.openxmlformats.org/officeDocument/2006/relationships/image" Target="../media/image257.emf"/><Relationship Id="rId7" Type="http://schemas.openxmlformats.org/officeDocument/2006/relationships/image" Target="../media/image261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60.emf"/><Relationship Id="rId5" Type="http://schemas.openxmlformats.org/officeDocument/2006/relationships/image" Target="../media/image259.emf"/><Relationship Id="rId4" Type="http://schemas.openxmlformats.org/officeDocument/2006/relationships/image" Target="../media/image258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emf"/><Relationship Id="rId3" Type="http://schemas.openxmlformats.org/officeDocument/2006/relationships/image" Target="../media/image263.emf"/><Relationship Id="rId7" Type="http://schemas.openxmlformats.org/officeDocument/2006/relationships/image" Target="../media/image267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66.emf"/><Relationship Id="rId5" Type="http://schemas.openxmlformats.org/officeDocument/2006/relationships/image" Target="../media/image265.emf"/><Relationship Id="rId4" Type="http://schemas.openxmlformats.org/officeDocument/2006/relationships/image" Target="../media/image264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1.emf"/><Relationship Id="rId4" Type="http://schemas.openxmlformats.org/officeDocument/2006/relationships/image" Target="../media/image270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3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emf"/><Relationship Id="rId13" Type="http://schemas.openxmlformats.org/officeDocument/2006/relationships/image" Target="../media/image284.emf"/><Relationship Id="rId3" Type="http://schemas.openxmlformats.org/officeDocument/2006/relationships/image" Target="../media/image274.emf"/><Relationship Id="rId7" Type="http://schemas.openxmlformats.org/officeDocument/2006/relationships/image" Target="../media/image278.emf"/><Relationship Id="rId12" Type="http://schemas.openxmlformats.org/officeDocument/2006/relationships/image" Target="../media/image283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7.emf"/><Relationship Id="rId11" Type="http://schemas.openxmlformats.org/officeDocument/2006/relationships/image" Target="../media/image282.emf"/><Relationship Id="rId5" Type="http://schemas.openxmlformats.org/officeDocument/2006/relationships/image" Target="../media/image276.emf"/><Relationship Id="rId10" Type="http://schemas.openxmlformats.org/officeDocument/2006/relationships/image" Target="../media/image281.emf"/><Relationship Id="rId4" Type="http://schemas.openxmlformats.org/officeDocument/2006/relationships/image" Target="../media/image275.emf"/><Relationship Id="rId9" Type="http://schemas.openxmlformats.org/officeDocument/2006/relationships/image" Target="../media/image280.emf"/><Relationship Id="rId14" Type="http://schemas.openxmlformats.org/officeDocument/2006/relationships/image" Target="../media/image285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emf"/><Relationship Id="rId3" Type="http://schemas.openxmlformats.org/officeDocument/2006/relationships/image" Target="../media/image286.emf"/><Relationship Id="rId7" Type="http://schemas.openxmlformats.org/officeDocument/2006/relationships/image" Target="../media/image290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89.emf"/><Relationship Id="rId5" Type="http://schemas.openxmlformats.org/officeDocument/2006/relationships/image" Target="../media/image288.emf"/><Relationship Id="rId4" Type="http://schemas.openxmlformats.org/officeDocument/2006/relationships/image" Target="../media/image287.e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emf"/><Relationship Id="rId3" Type="http://schemas.openxmlformats.org/officeDocument/2006/relationships/image" Target="../media/image292.emf"/><Relationship Id="rId7" Type="http://schemas.openxmlformats.org/officeDocument/2006/relationships/image" Target="../media/image296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5.emf"/><Relationship Id="rId5" Type="http://schemas.openxmlformats.org/officeDocument/2006/relationships/image" Target="../media/image294.emf"/><Relationship Id="rId4" Type="http://schemas.openxmlformats.org/officeDocument/2006/relationships/image" Target="../media/image293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00.emf"/><Relationship Id="rId4" Type="http://schemas.openxmlformats.org/officeDocument/2006/relationships/image" Target="../media/image299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2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emf"/><Relationship Id="rId13" Type="http://schemas.openxmlformats.org/officeDocument/2006/relationships/image" Target="../media/image143.emf"/><Relationship Id="rId3" Type="http://schemas.openxmlformats.org/officeDocument/2006/relationships/image" Target="../media/image303.emf"/><Relationship Id="rId7" Type="http://schemas.openxmlformats.org/officeDocument/2006/relationships/image" Target="../media/image307.emf"/><Relationship Id="rId12" Type="http://schemas.openxmlformats.org/officeDocument/2006/relationships/image" Target="../media/image312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6.emf"/><Relationship Id="rId11" Type="http://schemas.openxmlformats.org/officeDocument/2006/relationships/image" Target="../media/image311.emf"/><Relationship Id="rId5" Type="http://schemas.openxmlformats.org/officeDocument/2006/relationships/image" Target="../media/image305.emf"/><Relationship Id="rId10" Type="http://schemas.openxmlformats.org/officeDocument/2006/relationships/image" Target="../media/image310.emf"/><Relationship Id="rId4" Type="http://schemas.openxmlformats.org/officeDocument/2006/relationships/image" Target="../media/image304.emf"/><Relationship Id="rId9" Type="http://schemas.openxmlformats.org/officeDocument/2006/relationships/image" Target="../media/image309.emf"/><Relationship Id="rId14" Type="http://schemas.openxmlformats.org/officeDocument/2006/relationships/image" Target="../media/image313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emf"/><Relationship Id="rId3" Type="http://schemas.openxmlformats.org/officeDocument/2006/relationships/image" Target="../media/image314.emf"/><Relationship Id="rId7" Type="http://schemas.openxmlformats.org/officeDocument/2006/relationships/image" Target="../media/image318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17.emf"/><Relationship Id="rId5" Type="http://schemas.openxmlformats.org/officeDocument/2006/relationships/image" Target="../media/image316.emf"/><Relationship Id="rId4" Type="http://schemas.openxmlformats.org/officeDocument/2006/relationships/image" Target="../media/image315.e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emf"/><Relationship Id="rId3" Type="http://schemas.openxmlformats.org/officeDocument/2006/relationships/image" Target="../media/image320.emf"/><Relationship Id="rId7" Type="http://schemas.openxmlformats.org/officeDocument/2006/relationships/image" Target="../media/image324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23.emf"/><Relationship Id="rId5" Type="http://schemas.openxmlformats.org/officeDocument/2006/relationships/image" Target="../media/image322.emf"/><Relationship Id="rId4" Type="http://schemas.openxmlformats.org/officeDocument/2006/relationships/image" Target="../media/image321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8.emf"/><Relationship Id="rId4" Type="http://schemas.openxmlformats.org/officeDocument/2006/relationships/image" Target="../media/image32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9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0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emf"/><Relationship Id="rId13" Type="http://schemas.openxmlformats.org/officeDocument/2006/relationships/image" Target="../media/image143.emf"/><Relationship Id="rId3" Type="http://schemas.openxmlformats.org/officeDocument/2006/relationships/image" Target="../media/image331.emf"/><Relationship Id="rId7" Type="http://schemas.openxmlformats.org/officeDocument/2006/relationships/image" Target="../media/image335.emf"/><Relationship Id="rId12" Type="http://schemas.openxmlformats.org/officeDocument/2006/relationships/image" Target="../media/image340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4.emf"/><Relationship Id="rId11" Type="http://schemas.openxmlformats.org/officeDocument/2006/relationships/image" Target="../media/image339.emf"/><Relationship Id="rId5" Type="http://schemas.openxmlformats.org/officeDocument/2006/relationships/image" Target="../media/image333.emf"/><Relationship Id="rId10" Type="http://schemas.openxmlformats.org/officeDocument/2006/relationships/image" Target="../media/image338.emf"/><Relationship Id="rId4" Type="http://schemas.openxmlformats.org/officeDocument/2006/relationships/image" Target="../media/image332.emf"/><Relationship Id="rId9" Type="http://schemas.openxmlformats.org/officeDocument/2006/relationships/image" Target="../media/image337.emf"/><Relationship Id="rId14" Type="http://schemas.openxmlformats.org/officeDocument/2006/relationships/image" Target="../media/image341.e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7.emf"/><Relationship Id="rId3" Type="http://schemas.openxmlformats.org/officeDocument/2006/relationships/image" Target="../media/image342.emf"/><Relationship Id="rId7" Type="http://schemas.openxmlformats.org/officeDocument/2006/relationships/image" Target="../media/image346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45.emf"/><Relationship Id="rId5" Type="http://schemas.openxmlformats.org/officeDocument/2006/relationships/image" Target="../media/image344.emf"/><Relationship Id="rId4" Type="http://schemas.openxmlformats.org/officeDocument/2006/relationships/image" Target="../media/image343.e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3.emf"/><Relationship Id="rId3" Type="http://schemas.openxmlformats.org/officeDocument/2006/relationships/image" Target="../media/image348.emf"/><Relationship Id="rId7" Type="http://schemas.openxmlformats.org/officeDocument/2006/relationships/image" Target="../media/image352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51.emf"/><Relationship Id="rId5" Type="http://schemas.openxmlformats.org/officeDocument/2006/relationships/image" Target="../media/image350.emf"/><Relationship Id="rId4" Type="http://schemas.openxmlformats.org/officeDocument/2006/relationships/image" Target="../media/image349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4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56.emf"/><Relationship Id="rId4" Type="http://schemas.openxmlformats.org/officeDocument/2006/relationships/image" Target="../media/image355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7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8.e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4.emf"/><Relationship Id="rId13" Type="http://schemas.openxmlformats.org/officeDocument/2006/relationships/image" Target="../media/image369.emf"/><Relationship Id="rId3" Type="http://schemas.openxmlformats.org/officeDocument/2006/relationships/image" Target="../media/image359.emf"/><Relationship Id="rId7" Type="http://schemas.openxmlformats.org/officeDocument/2006/relationships/image" Target="../media/image363.emf"/><Relationship Id="rId12" Type="http://schemas.openxmlformats.org/officeDocument/2006/relationships/image" Target="../media/image368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62.emf"/><Relationship Id="rId11" Type="http://schemas.openxmlformats.org/officeDocument/2006/relationships/image" Target="../media/image367.emf"/><Relationship Id="rId5" Type="http://schemas.openxmlformats.org/officeDocument/2006/relationships/image" Target="../media/image361.emf"/><Relationship Id="rId10" Type="http://schemas.openxmlformats.org/officeDocument/2006/relationships/image" Target="../media/image366.emf"/><Relationship Id="rId4" Type="http://schemas.openxmlformats.org/officeDocument/2006/relationships/image" Target="../media/image360.emf"/><Relationship Id="rId9" Type="http://schemas.openxmlformats.org/officeDocument/2006/relationships/image" Target="../media/image365.emf"/><Relationship Id="rId14" Type="http://schemas.openxmlformats.org/officeDocument/2006/relationships/image" Target="../media/image370.e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6.emf"/><Relationship Id="rId3" Type="http://schemas.openxmlformats.org/officeDocument/2006/relationships/image" Target="../media/image371.emf"/><Relationship Id="rId7" Type="http://schemas.openxmlformats.org/officeDocument/2006/relationships/image" Target="../media/image375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74.emf"/><Relationship Id="rId5" Type="http://schemas.openxmlformats.org/officeDocument/2006/relationships/image" Target="../media/image373.emf"/><Relationship Id="rId4" Type="http://schemas.openxmlformats.org/officeDocument/2006/relationships/image" Target="../media/image37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8.e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2.emf"/><Relationship Id="rId3" Type="http://schemas.openxmlformats.org/officeDocument/2006/relationships/image" Target="../media/image377.emf"/><Relationship Id="rId7" Type="http://schemas.openxmlformats.org/officeDocument/2006/relationships/image" Target="../media/image381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80.emf"/><Relationship Id="rId5" Type="http://schemas.openxmlformats.org/officeDocument/2006/relationships/image" Target="../media/image379.emf"/><Relationship Id="rId4" Type="http://schemas.openxmlformats.org/officeDocument/2006/relationships/image" Target="../media/image378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3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85.emf"/><Relationship Id="rId4" Type="http://schemas.openxmlformats.org/officeDocument/2006/relationships/image" Target="../media/image384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6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87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3.emf"/><Relationship Id="rId13" Type="http://schemas.openxmlformats.org/officeDocument/2006/relationships/image" Target="../media/image143.emf"/><Relationship Id="rId3" Type="http://schemas.openxmlformats.org/officeDocument/2006/relationships/image" Target="../media/image388.emf"/><Relationship Id="rId7" Type="http://schemas.openxmlformats.org/officeDocument/2006/relationships/image" Target="../media/image392.emf"/><Relationship Id="rId12" Type="http://schemas.openxmlformats.org/officeDocument/2006/relationships/image" Target="../media/image397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1.emf"/><Relationship Id="rId11" Type="http://schemas.openxmlformats.org/officeDocument/2006/relationships/image" Target="../media/image396.emf"/><Relationship Id="rId5" Type="http://schemas.openxmlformats.org/officeDocument/2006/relationships/image" Target="../media/image390.emf"/><Relationship Id="rId10" Type="http://schemas.openxmlformats.org/officeDocument/2006/relationships/image" Target="../media/image395.emf"/><Relationship Id="rId4" Type="http://schemas.openxmlformats.org/officeDocument/2006/relationships/image" Target="../media/image389.emf"/><Relationship Id="rId9" Type="http://schemas.openxmlformats.org/officeDocument/2006/relationships/image" Target="../media/image394.emf"/><Relationship Id="rId14" Type="http://schemas.openxmlformats.org/officeDocument/2006/relationships/image" Target="../media/image398.e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4.emf"/><Relationship Id="rId3" Type="http://schemas.openxmlformats.org/officeDocument/2006/relationships/image" Target="../media/image399.emf"/><Relationship Id="rId7" Type="http://schemas.openxmlformats.org/officeDocument/2006/relationships/image" Target="../media/image403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02.emf"/><Relationship Id="rId5" Type="http://schemas.openxmlformats.org/officeDocument/2006/relationships/image" Target="../media/image401.emf"/><Relationship Id="rId4" Type="http://schemas.openxmlformats.org/officeDocument/2006/relationships/image" Target="../media/image400.e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emf"/><Relationship Id="rId3" Type="http://schemas.openxmlformats.org/officeDocument/2006/relationships/image" Target="../media/image405.emf"/><Relationship Id="rId7" Type="http://schemas.openxmlformats.org/officeDocument/2006/relationships/image" Target="../media/image409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08.emf"/><Relationship Id="rId5" Type="http://schemas.openxmlformats.org/officeDocument/2006/relationships/image" Target="../media/image407.emf"/><Relationship Id="rId4" Type="http://schemas.openxmlformats.org/officeDocument/2006/relationships/image" Target="../media/image406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13.emf"/><Relationship Id="rId4" Type="http://schemas.openxmlformats.org/officeDocument/2006/relationships/image" Target="../media/image412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4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15.e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emf"/><Relationship Id="rId13" Type="http://schemas.openxmlformats.org/officeDocument/2006/relationships/image" Target="../media/image143.emf"/><Relationship Id="rId3" Type="http://schemas.openxmlformats.org/officeDocument/2006/relationships/image" Target="../media/image416.emf"/><Relationship Id="rId7" Type="http://schemas.openxmlformats.org/officeDocument/2006/relationships/image" Target="../media/image420.emf"/><Relationship Id="rId12" Type="http://schemas.openxmlformats.org/officeDocument/2006/relationships/image" Target="../media/image425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19.emf"/><Relationship Id="rId11" Type="http://schemas.openxmlformats.org/officeDocument/2006/relationships/image" Target="../media/image424.emf"/><Relationship Id="rId5" Type="http://schemas.openxmlformats.org/officeDocument/2006/relationships/image" Target="../media/image418.emf"/><Relationship Id="rId10" Type="http://schemas.openxmlformats.org/officeDocument/2006/relationships/image" Target="../media/image423.emf"/><Relationship Id="rId4" Type="http://schemas.openxmlformats.org/officeDocument/2006/relationships/image" Target="../media/image417.emf"/><Relationship Id="rId9" Type="http://schemas.openxmlformats.org/officeDocument/2006/relationships/image" Target="../media/image422.emf"/><Relationship Id="rId14" Type="http://schemas.openxmlformats.org/officeDocument/2006/relationships/image" Target="../media/image426.e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2.emf"/><Relationship Id="rId3" Type="http://schemas.openxmlformats.org/officeDocument/2006/relationships/image" Target="../media/image427.emf"/><Relationship Id="rId7" Type="http://schemas.openxmlformats.org/officeDocument/2006/relationships/image" Target="../media/image431.e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30.emf"/><Relationship Id="rId5" Type="http://schemas.openxmlformats.org/officeDocument/2006/relationships/image" Target="../media/image429.emf"/><Relationship Id="rId4" Type="http://schemas.openxmlformats.org/officeDocument/2006/relationships/image" Target="../media/image428.emf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8.emf"/><Relationship Id="rId3" Type="http://schemas.openxmlformats.org/officeDocument/2006/relationships/image" Target="../media/image433.emf"/><Relationship Id="rId7" Type="http://schemas.openxmlformats.org/officeDocument/2006/relationships/image" Target="../media/image437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36.emf"/><Relationship Id="rId5" Type="http://schemas.openxmlformats.org/officeDocument/2006/relationships/image" Target="../media/image435.emf"/><Relationship Id="rId4" Type="http://schemas.openxmlformats.org/officeDocument/2006/relationships/image" Target="../media/image434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9.e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41.emf"/><Relationship Id="rId4" Type="http://schemas.openxmlformats.org/officeDocument/2006/relationships/image" Target="../media/image440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2.e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43.emf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8.emf"/><Relationship Id="rId13" Type="http://schemas.openxmlformats.org/officeDocument/2006/relationships/image" Target="../media/image143.emf"/><Relationship Id="rId3" Type="http://schemas.openxmlformats.org/officeDocument/2006/relationships/image" Target="../media/image444.emf"/><Relationship Id="rId7" Type="http://schemas.openxmlformats.org/officeDocument/2006/relationships/image" Target="../media/image166.emf"/><Relationship Id="rId12" Type="http://schemas.openxmlformats.org/officeDocument/2006/relationships/image" Target="../media/image452.e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47.emf"/><Relationship Id="rId11" Type="http://schemas.openxmlformats.org/officeDocument/2006/relationships/image" Target="../media/image451.emf"/><Relationship Id="rId5" Type="http://schemas.openxmlformats.org/officeDocument/2006/relationships/image" Target="../media/image446.emf"/><Relationship Id="rId10" Type="http://schemas.openxmlformats.org/officeDocument/2006/relationships/image" Target="../media/image450.emf"/><Relationship Id="rId4" Type="http://schemas.openxmlformats.org/officeDocument/2006/relationships/image" Target="../media/image445.emf"/><Relationship Id="rId9" Type="http://schemas.openxmlformats.org/officeDocument/2006/relationships/image" Target="../media/image449.emf"/><Relationship Id="rId14" Type="http://schemas.openxmlformats.org/officeDocument/2006/relationships/image" Target="../media/image453.e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9.emf"/><Relationship Id="rId3" Type="http://schemas.openxmlformats.org/officeDocument/2006/relationships/image" Target="../media/image454.emf"/><Relationship Id="rId7" Type="http://schemas.openxmlformats.org/officeDocument/2006/relationships/image" Target="../media/image458.e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57.emf"/><Relationship Id="rId5" Type="http://schemas.openxmlformats.org/officeDocument/2006/relationships/image" Target="../media/image456.emf"/><Relationship Id="rId4" Type="http://schemas.openxmlformats.org/officeDocument/2006/relationships/image" Target="../media/image455.em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5.emf"/><Relationship Id="rId3" Type="http://schemas.openxmlformats.org/officeDocument/2006/relationships/image" Target="../media/image460.emf"/><Relationship Id="rId7" Type="http://schemas.openxmlformats.org/officeDocument/2006/relationships/image" Target="../media/image464.e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63.emf"/><Relationship Id="rId5" Type="http://schemas.openxmlformats.org/officeDocument/2006/relationships/image" Target="../media/image462.emf"/><Relationship Id="rId4" Type="http://schemas.openxmlformats.org/officeDocument/2006/relationships/image" Target="../media/image461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6.e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68.emf"/><Relationship Id="rId4" Type="http://schemas.openxmlformats.org/officeDocument/2006/relationships/image" Target="../media/image46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37482" y="1092200"/>
            <a:ext cx="7772400" cy="584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/>
              <a:t>Fresh Meat and Lamb Review</a:t>
            </a:r>
          </a:p>
        </p:txBody>
      </p:sp>
      <p:sp>
        <p:nvSpPr>
          <p:cNvPr id="2052" name="Text Box 6"/>
          <p:cNvSpPr>
            <a:spLocks noGrp="1" noChangeArrowheads="1"/>
          </p:cNvSpPr>
          <p:nvPr>
            <p:ph type="subTitle" idx="1"/>
          </p:nvPr>
        </p:nvSpPr>
        <p:spPr>
          <a:xfrm>
            <a:off x="637482" y="1712913"/>
            <a:ext cx="7777162" cy="438150"/>
          </a:xfrm>
        </p:spPr>
        <p:txBody>
          <a:bodyPr rtlCol="0"/>
          <a:lstStyle/>
          <a:p>
            <a:pPr eaLnBrk="1" fontAlgn="auto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B0F0"/>
                </a:solidFill>
              </a:rPr>
              <a:t>Multi-Outlet Data Ending 7/14/2019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5" y="4245934"/>
            <a:ext cx="1466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73035" y="3579813"/>
            <a:ext cx="75580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Font typeface="Arial" charset="0"/>
              <a:buNone/>
            </a:pPr>
            <a:r>
              <a:rPr lang="en-US" altLang="en-US" sz="2400" dirty="0">
                <a:solidFill>
                  <a:srgbClr val="00B0F0"/>
                </a:solidFill>
              </a:rPr>
              <a:t>Data Provided to: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Font typeface="Arial" charset="0"/>
              <a:buNone/>
            </a:pPr>
            <a:endParaRPr lang="en-US" altLang="en-US" sz="2400" dirty="0">
              <a:solidFill>
                <a:srgbClr val="00B0F0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873" y="4050672"/>
            <a:ext cx="25812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503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3" y="4003675"/>
            <a:ext cx="4933950" cy="242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7975" y="1465263"/>
            <a:ext cx="5049838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4"/>
          <p:cNvSpPr>
            <a:spLocks noChangeArrowheads="1"/>
          </p:cNvSpPr>
          <p:nvPr/>
        </p:nvSpPr>
        <p:spPr bwMode="auto">
          <a:xfrm rot="10800000">
            <a:off x="5076054" y="4305301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3381494" y="1769918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5181600" y="1198563"/>
            <a:ext cx="3217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latin typeface="Arial" charset="0"/>
              </a:rPr>
              <a:t>Highest Price/Lb Markets - Fresh Meat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798513" y="3771272"/>
            <a:ext cx="3217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latin typeface="Arial" charset="0"/>
              </a:rPr>
              <a:t>Lowest Price/Lb Markets – Fresh Meat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5050" y="3100388"/>
            <a:ext cx="1501775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163" y="1749425"/>
            <a:ext cx="34369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44" y="4305302"/>
            <a:ext cx="34369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9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07/14/2019 – Multi-Outlet, IRI/FreshLook Marketing</a:t>
            </a:r>
          </a:p>
        </p:txBody>
      </p:sp>
      <p:sp>
        <p:nvSpPr>
          <p:cNvPr id="17420" name="Title 1"/>
          <p:cNvSpPr>
            <a:spLocks noGrp="1"/>
          </p:cNvSpPr>
          <p:nvPr>
            <p:ph type="title"/>
          </p:nvPr>
        </p:nvSpPr>
        <p:spPr>
          <a:xfrm>
            <a:off x="457200" y="282575"/>
            <a:ext cx="8229600" cy="631825"/>
          </a:xfrm>
        </p:spPr>
        <p:txBody>
          <a:bodyPr anchor="ctr"/>
          <a:lstStyle/>
          <a:p>
            <a:pPr eaLnBrk="1" hangingPunct="1"/>
            <a:r>
              <a:rPr lang="en-US" altLang="en-US" dirty="0"/>
              <a:t>Total Fresh Meat – Markets ranked by Avg Price/Lb</a:t>
            </a:r>
          </a:p>
        </p:txBody>
      </p:sp>
    </p:spTree>
    <p:extLst>
      <p:ext uri="{BB962C8B-B14F-4D97-AF65-F5344CB8AC3E}">
        <p14:creationId xmlns:p14="http://schemas.microsoft.com/office/powerpoint/2010/main" val="279827293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5943600" y="3522663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Pounds Year to Year</a:t>
            </a:r>
          </a:p>
        </p:txBody>
      </p:sp>
      <p:sp>
        <p:nvSpPr>
          <p:cNvPr id="52231" name="TextBox 10"/>
          <p:cNvSpPr txBox="1">
            <a:spLocks noChangeArrowheads="1"/>
          </p:cNvSpPr>
          <p:nvPr/>
        </p:nvSpPr>
        <p:spPr bwMode="auto">
          <a:xfrm>
            <a:off x="1648047" y="1244765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Dollars Year to Year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74158" y="228600"/>
            <a:ext cx="811264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Denver – Sales by Year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E00E96-49F5-428B-88AA-A8A5E995E94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0650" y="1463675"/>
            <a:ext cx="4624388" cy="2511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94048B-9D36-45DC-B4A8-B1F16A6F6BE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21188" y="3765550"/>
            <a:ext cx="4508500" cy="2447925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51102" y="1916778"/>
            <a:ext cx="418657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Denver Lamb dollar sales have been fairly consistent year to year: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10237" y="4312648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Pound sales have recently been outpaced by previous years:</a:t>
            </a:r>
          </a:p>
        </p:txBody>
      </p:sp>
    </p:spTree>
    <p:extLst>
      <p:ext uri="{BB962C8B-B14F-4D97-AF65-F5344CB8AC3E}">
        <p14:creationId xmlns:p14="http://schemas.microsoft.com/office/powerpoint/2010/main" val="368731854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5715000" cy="5842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Houston</a:t>
            </a:r>
          </a:p>
        </p:txBody>
      </p:sp>
    </p:spTree>
    <p:extLst>
      <p:ext uri="{BB962C8B-B14F-4D97-AF65-F5344CB8AC3E}">
        <p14:creationId xmlns:p14="http://schemas.microsoft.com/office/powerpoint/2010/main" val="3904099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88811E1-6EE6-43ED-8A2C-A84F02131C1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59438" y="3481388"/>
            <a:ext cx="3268662" cy="27797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669F2D-33D0-43FF-BF21-19B8D771DBF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719388" y="2365375"/>
            <a:ext cx="3675062" cy="266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62371C-67B3-4554-8FC8-A33E63A63EF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-292100" y="1331913"/>
            <a:ext cx="4086225" cy="2667000"/>
          </a:xfrm>
          <a:prstGeom prst="rect">
            <a:avLst/>
          </a:prstGeom>
        </p:spPr>
      </p:pic>
      <p:sp>
        <p:nvSpPr>
          <p:cNvPr id="81925" name="AutoShape 3"/>
          <p:cNvSpPr>
            <a:spLocks noChangeArrowheads="1"/>
          </p:cNvSpPr>
          <p:nvPr/>
        </p:nvSpPr>
        <p:spPr bwMode="auto">
          <a:xfrm>
            <a:off x="1752600" y="1219200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4wk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6" name="AutoShape 4"/>
          <p:cNvSpPr>
            <a:spLocks noChangeArrowheads="1"/>
          </p:cNvSpPr>
          <p:nvPr/>
        </p:nvSpPr>
        <p:spPr bwMode="auto">
          <a:xfrm>
            <a:off x="4632139" y="2266507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13wk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7" name="AutoShape 5"/>
          <p:cNvSpPr>
            <a:spLocks noChangeArrowheads="1"/>
          </p:cNvSpPr>
          <p:nvPr/>
        </p:nvSpPr>
        <p:spPr bwMode="auto">
          <a:xfrm>
            <a:off x="7449879" y="3422724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52wk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V="1">
            <a:off x="4759325" y="5330825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H="1">
            <a:off x="2819400" y="1528763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30" name="Line 11"/>
          <p:cNvSpPr>
            <a:spLocks noChangeShapeType="1"/>
          </p:cNvSpPr>
          <p:nvPr/>
        </p:nvSpPr>
        <p:spPr bwMode="auto">
          <a:xfrm flipH="1">
            <a:off x="5791200" y="3025775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40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81941" name="Title 1"/>
          <p:cNvSpPr txBox="1">
            <a:spLocks/>
          </p:cNvSpPr>
          <p:nvPr/>
        </p:nvSpPr>
        <p:spPr bwMode="auto">
          <a:xfrm>
            <a:off x="457200" y="228600"/>
            <a:ext cx="822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Houston Lamb Trending – 4, 13, 52wk time periods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0E3D3E7-ECD8-4A26-B898-7AC3C44A4FD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90625" y="2441575"/>
            <a:ext cx="942975" cy="171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0AD740-9458-4D58-B904-40285228BB8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433990" y="2453683"/>
            <a:ext cx="809625" cy="17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9AE26E-8FB5-42EF-8E33-03B5A8685CCF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026082" y="3407073"/>
            <a:ext cx="942975" cy="17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70C09C-598A-430C-8B12-2C28A5AE8BC8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5213350" y="3417888"/>
            <a:ext cx="781050" cy="171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747AE6-1E60-4788-B35E-B5DC1E828467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742814" y="4651082"/>
            <a:ext cx="1066800" cy="171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D87DC6-E4F6-499C-9638-F20B4ED954B0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7877975" y="4651083"/>
            <a:ext cx="809625" cy="171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83AE2F0-3A26-4244-8071-FEE21E07923B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514725" y="1133475"/>
            <a:ext cx="4248150" cy="7810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2AD18FB-FD97-4CFB-894A-0CB19D91591B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6356499" y="2266507"/>
            <a:ext cx="2381250" cy="1038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3A8A03-EB75-43CD-92C4-8521797C892E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620713" y="5297488"/>
            <a:ext cx="42481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4254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B6C396-1780-48E1-8BDC-4C188CB9CE7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25400" y="244475"/>
            <a:ext cx="4152900" cy="3314700"/>
          </a:xfrm>
          <a:prstGeom prst="rect">
            <a:avLst/>
          </a:prstGeom>
        </p:spPr>
      </p:pic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4972050" y="241300"/>
            <a:ext cx="33610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Houston - Dollars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990600" y="141288"/>
            <a:ext cx="229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Dollar Sales</a:t>
            </a:r>
          </a:p>
        </p:txBody>
      </p:sp>
      <p:sp>
        <p:nvSpPr>
          <p:cNvPr id="82955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F9825E-85BA-4D13-846B-54616709BBC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805378" y="3618669"/>
            <a:ext cx="2913320" cy="19385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316892-393E-4E68-8418-A0ED56F8105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66713" y="3392488"/>
            <a:ext cx="5156200" cy="29225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AC0426-98A3-4BA6-AAD4-C5B3D56E5B8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68659" y="4493804"/>
            <a:ext cx="4231758" cy="230822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6698C9-970C-4E4D-ACF0-7DDDE36649A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64100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4266B5-28B0-4FB7-A31B-028829B84E8A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64100" y="2325688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8554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FC1D5A-F825-4FA8-A1E2-791000CF90A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55563" y="179388"/>
            <a:ext cx="4152901" cy="3314700"/>
          </a:xfrm>
          <a:prstGeom prst="rect">
            <a:avLst/>
          </a:prstGeom>
        </p:spPr>
      </p:pic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4972050" y="241300"/>
            <a:ext cx="3220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Houston - Pounds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974660" y="141288"/>
            <a:ext cx="243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Pounds Sales</a:t>
            </a:r>
          </a:p>
        </p:txBody>
      </p:sp>
      <p:sp>
        <p:nvSpPr>
          <p:cNvPr id="83979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5B22A4-977C-4193-B012-82557C80A36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816008" y="3498372"/>
            <a:ext cx="2934586" cy="1938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E425E7-1F37-4C21-9362-4B014559405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54013" y="3503613"/>
            <a:ext cx="5180012" cy="2695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1B542E-4D16-40E7-B27F-EB45DD86EA8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06317" y="4125443"/>
            <a:ext cx="4369451" cy="244548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B31920-C91C-4106-8598-DE795AC981D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30763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6DF14C-D71B-492E-9854-1DE45E5B1417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30763" y="2219325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372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A6E9D4-F2DB-4EEB-A5F8-65F16D0B0E2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74763" y="1666992"/>
            <a:ext cx="6557962" cy="4411662"/>
          </a:xfrm>
          <a:prstGeom prst="rect">
            <a:avLst/>
          </a:prstGeom>
        </p:spPr>
      </p:pic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466975" y="1059113"/>
            <a:ext cx="4338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dirty="0">
                <a:latin typeface="+mn-lt"/>
              </a:rPr>
              <a:t>Average Price/Lb by Lamb Segment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7C60FF-8A0F-4BDB-8190-E737BED630E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01008" y="1562981"/>
            <a:ext cx="6252404" cy="292426"/>
          </a:xfrm>
          <a:prstGeom prst="rect">
            <a:avLst/>
          </a:prstGeom>
        </p:spPr>
      </p:pic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3251765" y="1509816"/>
            <a:ext cx="785813" cy="3810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405861-6D93-4176-9D7B-F259E6B62E5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23875" y="223838"/>
            <a:ext cx="79057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9970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5943600" y="3372297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Pounds Year to Year</a:t>
            </a:r>
          </a:p>
        </p:txBody>
      </p:sp>
      <p:sp>
        <p:nvSpPr>
          <p:cNvPr id="52231" name="TextBox 10"/>
          <p:cNvSpPr txBox="1">
            <a:spLocks noChangeArrowheads="1"/>
          </p:cNvSpPr>
          <p:nvPr/>
        </p:nvSpPr>
        <p:spPr bwMode="auto">
          <a:xfrm>
            <a:off x="1594874" y="1164266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Dollars Year to Year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74158" y="228600"/>
            <a:ext cx="811264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Houston – Sales by Year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97E29-9B06-49CE-81B7-DA6EB39C597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7638" y="1392238"/>
            <a:ext cx="4457700" cy="2419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2EEB32-B4A0-40CC-B335-B61444BD332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03725" y="3609975"/>
            <a:ext cx="4430713" cy="2405063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76800" y="1760538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2018 Lamb Dollars have tracked similar to 2017 levels: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57200" y="4287838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2018 pounds have started lower than 2017 levels:</a:t>
            </a:r>
          </a:p>
        </p:txBody>
      </p:sp>
    </p:spTree>
    <p:extLst>
      <p:ext uri="{BB962C8B-B14F-4D97-AF65-F5344CB8AC3E}">
        <p14:creationId xmlns:p14="http://schemas.microsoft.com/office/powerpoint/2010/main" val="421714087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5715000" cy="5842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Los Angeles</a:t>
            </a:r>
          </a:p>
        </p:txBody>
      </p:sp>
    </p:spTree>
    <p:extLst>
      <p:ext uri="{BB962C8B-B14F-4D97-AF65-F5344CB8AC3E}">
        <p14:creationId xmlns:p14="http://schemas.microsoft.com/office/powerpoint/2010/main" val="416004363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2A9BC1E-F7C3-442B-82F3-F0044A49D2C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94350" y="3471863"/>
            <a:ext cx="3133725" cy="2667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4DC13E-673C-431A-8240-B34AE728F0D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62238" y="2365375"/>
            <a:ext cx="3676650" cy="266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DE43FA-0CFA-4975-B266-D51D9175013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-254000" y="1206500"/>
            <a:ext cx="4010025" cy="2667000"/>
          </a:xfrm>
          <a:prstGeom prst="rect">
            <a:avLst/>
          </a:prstGeom>
        </p:spPr>
      </p:pic>
      <p:sp>
        <p:nvSpPr>
          <p:cNvPr id="81925" name="AutoShape 3"/>
          <p:cNvSpPr>
            <a:spLocks noChangeArrowheads="1"/>
          </p:cNvSpPr>
          <p:nvPr/>
        </p:nvSpPr>
        <p:spPr bwMode="auto">
          <a:xfrm>
            <a:off x="1752600" y="1219200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4wk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6" name="AutoShape 4"/>
          <p:cNvSpPr>
            <a:spLocks noChangeArrowheads="1"/>
          </p:cNvSpPr>
          <p:nvPr/>
        </p:nvSpPr>
        <p:spPr bwMode="auto">
          <a:xfrm>
            <a:off x="4572000" y="2223977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13wk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7" name="AutoShape 5"/>
          <p:cNvSpPr>
            <a:spLocks noChangeArrowheads="1"/>
          </p:cNvSpPr>
          <p:nvPr/>
        </p:nvSpPr>
        <p:spPr bwMode="auto">
          <a:xfrm>
            <a:off x="7322288" y="3361513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52wk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V="1">
            <a:off x="4759325" y="5330825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H="1">
            <a:off x="2819400" y="1528763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30" name="Line 11"/>
          <p:cNvSpPr>
            <a:spLocks noChangeShapeType="1"/>
          </p:cNvSpPr>
          <p:nvPr/>
        </p:nvSpPr>
        <p:spPr bwMode="auto">
          <a:xfrm flipH="1">
            <a:off x="5791200" y="3025775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40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81941" name="Title 1"/>
          <p:cNvSpPr txBox="1">
            <a:spLocks/>
          </p:cNvSpPr>
          <p:nvPr/>
        </p:nvSpPr>
        <p:spPr bwMode="auto">
          <a:xfrm>
            <a:off x="457200" y="228600"/>
            <a:ext cx="822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Los Angeles Lamb Trending – 4, 13, 52wk time periods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931394F-AFB9-40A8-8986-83365C4C2BC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90625" y="2443163"/>
            <a:ext cx="942975" cy="171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0787DE-D740-49A4-9991-6B10AC35A85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401213" y="2443052"/>
            <a:ext cx="809625" cy="17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BEA40-FDD2-41CB-8F67-99CA9DF50382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967493" y="3489109"/>
            <a:ext cx="942975" cy="17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CF1822-40E5-4BFD-AA39-19D106B8E931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5149850" y="3492500"/>
            <a:ext cx="781050" cy="171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B3E4E9D-6500-485B-8ADA-0AF095F8CB36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636488" y="4544755"/>
            <a:ext cx="1066800" cy="171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3671F63-AD5A-44B1-9276-11E5905B6903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7739753" y="4544754"/>
            <a:ext cx="809625" cy="171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6522222-CFFB-4A23-8735-4B13865B58BF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490913" y="1138238"/>
            <a:ext cx="4248150" cy="7810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7E12F84-18C2-46C4-B473-38D2E043FFE6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6422287" y="2268132"/>
            <a:ext cx="2381250" cy="1038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6C0A318-C2B6-421A-89C4-3B8FCFBDCF0C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528638" y="5297488"/>
            <a:ext cx="42481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7590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4972050" y="241300"/>
            <a:ext cx="40093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Los Angeles - Dollars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065031" y="141288"/>
            <a:ext cx="229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Dollar Sales</a:t>
            </a:r>
          </a:p>
        </p:txBody>
      </p:sp>
      <p:sp>
        <p:nvSpPr>
          <p:cNvPr id="82955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161DB7-A2BE-4291-BE2E-21D2391C1E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1488" y="3413125"/>
            <a:ext cx="4929187" cy="2792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0A1B5F-8039-4039-95C8-1216DEC5434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794744" y="3515902"/>
            <a:ext cx="2934586" cy="19527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DD1B1E-4F25-4B5A-94E4-349A9425024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-17463" y="201613"/>
            <a:ext cx="4152901" cy="3314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43F0D4-1A2D-4E88-9D92-38552E652A6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244009" y="3898355"/>
            <a:ext cx="4074045" cy="230822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2F13D8-556E-4748-9EFB-F54DAD91F47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52988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503727-9F22-460B-B62F-FFCC85C062D1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52988" y="2241550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46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0300" y="3844925"/>
            <a:ext cx="3895725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019800" y="28956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33CC33"/>
                </a:solidFill>
                <a:latin typeface="Arial" charset="0"/>
              </a:rPr>
              <a:t>Total US = 100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4114800" y="481965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 rot="10800000">
            <a:off x="4267200" y="17526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588963" y="1101725"/>
            <a:ext cx="3513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latin typeface="Arial" charset="0"/>
              </a:rPr>
              <a:t>Top Markets Ranked by CDI – Fresh Meat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5029200" y="3524250"/>
            <a:ext cx="3770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latin typeface="Arial" charset="0"/>
              </a:rPr>
              <a:t>Bottom Markets Ranked by CDI – Fresh Meat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888" y="1406525"/>
            <a:ext cx="3895725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6338" y="1612900"/>
            <a:ext cx="3436937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1613" y="4773613"/>
            <a:ext cx="4273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07/14/2019 – Multi-Outlet, IRI/FreshLook Marketing</a:t>
            </a:r>
          </a:p>
        </p:txBody>
      </p:sp>
      <p:sp>
        <p:nvSpPr>
          <p:cNvPr id="18444" name="Title 1"/>
          <p:cNvSpPr txBox="1">
            <a:spLocks/>
          </p:cNvSpPr>
          <p:nvPr/>
        </p:nvSpPr>
        <p:spPr bwMode="auto">
          <a:xfrm>
            <a:off x="457200" y="282575"/>
            <a:ext cx="822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Total Fresh Meat – Markets ranked by CDI</a:t>
            </a:r>
          </a:p>
        </p:txBody>
      </p:sp>
    </p:spTree>
    <p:extLst>
      <p:ext uri="{BB962C8B-B14F-4D97-AF65-F5344CB8AC3E}">
        <p14:creationId xmlns:p14="http://schemas.microsoft.com/office/powerpoint/2010/main" val="279585958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E22202-15DC-4D8D-B618-24D65367F76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25400" y="179388"/>
            <a:ext cx="4152900" cy="3314700"/>
          </a:xfrm>
          <a:prstGeom prst="rect">
            <a:avLst/>
          </a:prstGeom>
        </p:spPr>
      </p:pic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4972050" y="241300"/>
            <a:ext cx="38690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Los Angeles - Pounds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964027" y="130655"/>
            <a:ext cx="243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Pounds Sales</a:t>
            </a:r>
          </a:p>
        </p:txBody>
      </p:sp>
      <p:sp>
        <p:nvSpPr>
          <p:cNvPr id="83979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47BA10-ED00-49A3-80B7-041C05E606A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12763" y="3592513"/>
            <a:ext cx="5192712" cy="27003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969ED1-DC22-4FC8-B95B-5C47AF3A48E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297171" y="4063200"/>
            <a:ext cx="4231757" cy="2414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DCDFEF-3B0D-4D68-8780-308B527EB0A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826642" y="3576150"/>
            <a:ext cx="2870792" cy="1896008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110AA1-23AE-45F7-967C-1E94076F8AD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57750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DA144B-CA35-49BF-B78C-F34698E7302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30763" y="2282825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3930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0B2021-1459-4B43-9E8D-FBD4031D8F4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38263" y="1677476"/>
            <a:ext cx="6430962" cy="4325937"/>
          </a:xfrm>
          <a:prstGeom prst="rect">
            <a:avLst/>
          </a:prstGeom>
        </p:spPr>
      </p:pic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466975" y="1154113"/>
            <a:ext cx="4338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dirty="0">
                <a:latin typeface="+mn-lt"/>
              </a:rPr>
              <a:t>Average Price/Lb by Lamb Segment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57172E-145E-4EAC-A014-B8DBE7F2434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99188" y="1600501"/>
            <a:ext cx="6125272" cy="286480"/>
          </a:xfrm>
          <a:prstGeom prst="rect">
            <a:avLst/>
          </a:prstGeom>
        </p:spPr>
      </p:pic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3282932" y="1523445"/>
            <a:ext cx="785813" cy="3810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E9BBF0-E8E3-4F21-A468-10046BD7C91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49263" y="255588"/>
            <a:ext cx="79057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5546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5943600" y="3522663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Pounds Year to Year</a:t>
            </a:r>
          </a:p>
        </p:txBody>
      </p:sp>
      <p:sp>
        <p:nvSpPr>
          <p:cNvPr id="52231" name="TextBox 10"/>
          <p:cNvSpPr txBox="1">
            <a:spLocks noChangeArrowheads="1"/>
          </p:cNvSpPr>
          <p:nvPr/>
        </p:nvSpPr>
        <p:spPr bwMode="auto">
          <a:xfrm>
            <a:off x="1637414" y="1266031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Dollars Year to Year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74158" y="228600"/>
            <a:ext cx="811264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Los Angeles – Sales by Year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5C7EB-00DA-4BF4-B780-CF977FA666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2725" y="1509713"/>
            <a:ext cx="4449763" cy="2414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309B28-2CDF-444E-B17D-7B07E259DFE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21200" y="3733800"/>
            <a:ext cx="4430713" cy="2406650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51102" y="1916778"/>
            <a:ext cx="418657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Los Angeles Lamb dollar sales have been fairly consistent year to year: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57200" y="4287838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2018 pounds have started lower than 2017 levels:</a:t>
            </a:r>
          </a:p>
        </p:txBody>
      </p:sp>
    </p:spTree>
    <p:extLst>
      <p:ext uri="{BB962C8B-B14F-4D97-AF65-F5344CB8AC3E}">
        <p14:creationId xmlns:p14="http://schemas.microsoft.com/office/powerpoint/2010/main" val="140442229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5715000" cy="5842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Miami/Ft Lauderdale</a:t>
            </a:r>
          </a:p>
        </p:txBody>
      </p:sp>
    </p:spTree>
    <p:extLst>
      <p:ext uri="{BB962C8B-B14F-4D97-AF65-F5344CB8AC3E}">
        <p14:creationId xmlns:p14="http://schemas.microsoft.com/office/powerpoint/2010/main" val="333742238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2F21F7C-EF55-4584-BB27-704FBFA39C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72138" y="3471863"/>
            <a:ext cx="3133725" cy="2667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19F169-270C-4F18-B7AD-A938E58C83F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582863" y="2300288"/>
            <a:ext cx="3676650" cy="266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145B07-8D54-41D4-BFE7-614734D2CE2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-252413" y="1219200"/>
            <a:ext cx="4010026" cy="2667000"/>
          </a:xfrm>
          <a:prstGeom prst="rect">
            <a:avLst/>
          </a:prstGeom>
        </p:spPr>
      </p:pic>
      <p:sp>
        <p:nvSpPr>
          <p:cNvPr id="81925" name="AutoShape 3"/>
          <p:cNvSpPr>
            <a:spLocks noChangeArrowheads="1"/>
          </p:cNvSpPr>
          <p:nvPr/>
        </p:nvSpPr>
        <p:spPr bwMode="auto">
          <a:xfrm>
            <a:off x="1752600" y="1219200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4wk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6" name="AutoShape 4"/>
          <p:cNvSpPr>
            <a:spLocks noChangeArrowheads="1"/>
          </p:cNvSpPr>
          <p:nvPr/>
        </p:nvSpPr>
        <p:spPr bwMode="auto">
          <a:xfrm>
            <a:off x="4483286" y="2298402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13wk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7" name="AutoShape 5"/>
          <p:cNvSpPr>
            <a:spLocks noChangeArrowheads="1"/>
          </p:cNvSpPr>
          <p:nvPr/>
        </p:nvSpPr>
        <p:spPr bwMode="auto">
          <a:xfrm>
            <a:off x="7332921" y="3497152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52wk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V="1">
            <a:off x="4759325" y="5330825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H="1">
            <a:off x="2819400" y="1528763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30" name="Line 11"/>
          <p:cNvSpPr>
            <a:spLocks noChangeShapeType="1"/>
          </p:cNvSpPr>
          <p:nvPr/>
        </p:nvSpPr>
        <p:spPr bwMode="auto">
          <a:xfrm flipH="1">
            <a:off x="5791200" y="3025775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40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81941" name="Title 1"/>
          <p:cNvSpPr txBox="1">
            <a:spLocks/>
          </p:cNvSpPr>
          <p:nvPr/>
        </p:nvSpPr>
        <p:spPr bwMode="auto">
          <a:xfrm>
            <a:off x="457200" y="228600"/>
            <a:ext cx="822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Miami/Ft Lauderdale Lamb Trending – 4, 13, 52wk time periods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AE86F1-DFE2-4358-915B-700C5F4ECC6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55074" y="2330301"/>
            <a:ext cx="942975" cy="171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E33C9C-ADC6-40E2-BFAC-A261A685601F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399543" y="2330301"/>
            <a:ext cx="809625" cy="17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F2F9B4-AFDE-4A72-9583-C713D361CA9C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857513" y="3431071"/>
            <a:ext cx="942975" cy="17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BA5BB63-684E-4F6A-A5A9-B8C1EBBC8E8F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5049838" y="3432175"/>
            <a:ext cx="781050" cy="171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8DCE36-AE26-45F7-8057-37D0B57768FE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700286" y="4576652"/>
            <a:ext cx="1066800" cy="171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E1A7B9-E177-4625-B055-384B77DC7B65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7846087" y="4566019"/>
            <a:ext cx="809625" cy="171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692AE5-EFE1-49FA-A7F7-E1342C483E45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465513" y="1219200"/>
            <a:ext cx="4248150" cy="7810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C348C1B-9D3A-46C8-B1D2-34DBCFBDC9F3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6376000" y="2298402"/>
            <a:ext cx="2381250" cy="1038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570B4D-BCE3-4B42-BCB3-7CEFED4EC882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544513" y="5297488"/>
            <a:ext cx="42481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552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0E2907-74A5-4268-B535-E481B076B3A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55563" y="196850"/>
            <a:ext cx="4152901" cy="3314700"/>
          </a:xfrm>
          <a:prstGeom prst="rect">
            <a:avLst/>
          </a:prstGeom>
        </p:spPr>
      </p:pic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4355336" y="241300"/>
            <a:ext cx="46807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b="1" u="sng" dirty="0">
                <a:latin typeface="Copperplate Gothic Bold" pitchFamily="34" charset="0"/>
              </a:rPr>
              <a:t>Miami/Ft Lauderdale - Dollars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990600" y="141288"/>
            <a:ext cx="229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Dollar Sales</a:t>
            </a:r>
          </a:p>
        </p:txBody>
      </p:sp>
      <p:sp>
        <p:nvSpPr>
          <p:cNvPr id="82955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36BC7E-792A-430A-9332-A8362F521EE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77850" y="3403600"/>
            <a:ext cx="5008563" cy="2835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CF3013-F9CE-43C9-9AEE-07D1AD0BB91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847907" y="3452112"/>
            <a:ext cx="2934586" cy="19527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BBEFAC-4D01-491C-97BC-AAD56CD480A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360964" y="4080877"/>
            <a:ext cx="4114803" cy="227342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4CD077-D7AD-46D7-B1D0-0521DAD02B8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08538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CC8611-5067-4167-B7E0-7EDA74712D7F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30763" y="2284413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160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4493565" y="241300"/>
            <a:ext cx="45643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b="1" u="sng" dirty="0">
                <a:latin typeface="Copperplate Gothic Bold" pitchFamily="34" charset="0"/>
              </a:rPr>
              <a:t>Miami/Ft Lauderdale - Pounds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932128" y="130655"/>
            <a:ext cx="243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Pounds Sales</a:t>
            </a:r>
          </a:p>
        </p:txBody>
      </p:sp>
      <p:sp>
        <p:nvSpPr>
          <p:cNvPr id="83979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B1F5A-014A-466F-90C8-44DC4111786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1488" y="3473450"/>
            <a:ext cx="5137150" cy="26749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366100-D64B-43FA-B76B-82D83E7B0A9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-42863" y="200025"/>
            <a:ext cx="4152901" cy="331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65EBDB-A05A-40E9-AEC0-8C89E3079B0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201477" y="3844543"/>
            <a:ext cx="4327454" cy="2367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7C3B7E-F5C0-4AFB-B72F-CCC6261449C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847907" y="3381674"/>
            <a:ext cx="2892056" cy="1910052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58F0C7-7A89-47A6-B9B4-3FC6C85CCEF5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08538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47B81A-04BA-438B-B31B-B02E9BD9F838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40288" y="2293938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0246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720F50-C942-4E60-B9B4-A9A35A61C3B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20813" y="1696526"/>
            <a:ext cx="6345237" cy="4268787"/>
          </a:xfrm>
          <a:prstGeom prst="rect">
            <a:avLst/>
          </a:prstGeom>
        </p:spPr>
      </p:pic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466975" y="1154113"/>
            <a:ext cx="4338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dirty="0">
                <a:latin typeface="+mn-lt"/>
              </a:rPr>
              <a:t>Average Price/Lb by Lamb Segment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CC025F-C4CD-4286-9135-3B2B1FE74F3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16605" y="1621937"/>
            <a:ext cx="5890438" cy="275498"/>
          </a:xfrm>
          <a:prstGeom prst="rect">
            <a:avLst/>
          </a:prstGeom>
        </p:spPr>
      </p:pic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3305959" y="1544711"/>
            <a:ext cx="785813" cy="3810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3D0437-3DBD-4054-AAF3-0FF87D3A440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44513" y="244475"/>
            <a:ext cx="79057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5649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5943600" y="3531792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Pounds Year to Year</a:t>
            </a:r>
          </a:p>
        </p:txBody>
      </p:sp>
      <p:sp>
        <p:nvSpPr>
          <p:cNvPr id="52231" name="TextBox 10"/>
          <p:cNvSpPr txBox="1">
            <a:spLocks noChangeArrowheads="1"/>
          </p:cNvSpPr>
          <p:nvPr/>
        </p:nvSpPr>
        <p:spPr bwMode="auto">
          <a:xfrm>
            <a:off x="1743736" y="1196165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Dollars Year to Year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74158" y="228600"/>
            <a:ext cx="811264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Miami/Ft Lauderdale – Sales by Year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D7AE14-484B-4BFD-B80C-1AD2F6510B9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4150" y="1392238"/>
            <a:ext cx="4622800" cy="2508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64B780-B619-49E7-9ECC-D180349216C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06925" y="3722688"/>
            <a:ext cx="4322763" cy="2346325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51102" y="1916778"/>
            <a:ext cx="418657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Lamb dollar sales have been fairly consistent year to year: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57200" y="4287838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2018 pounds have started lower than 2017 levels:</a:t>
            </a:r>
          </a:p>
        </p:txBody>
      </p:sp>
    </p:spTree>
    <p:extLst>
      <p:ext uri="{BB962C8B-B14F-4D97-AF65-F5344CB8AC3E}">
        <p14:creationId xmlns:p14="http://schemas.microsoft.com/office/powerpoint/2010/main" val="161910007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5715000" cy="5842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New York</a:t>
            </a:r>
          </a:p>
        </p:txBody>
      </p:sp>
    </p:spTree>
    <p:extLst>
      <p:ext uri="{BB962C8B-B14F-4D97-AF65-F5344CB8AC3E}">
        <p14:creationId xmlns:p14="http://schemas.microsoft.com/office/powerpoint/2010/main" val="144195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5715000" cy="5842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Lamb – Total US</a:t>
            </a:r>
          </a:p>
        </p:txBody>
      </p:sp>
    </p:spTree>
    <p:extLst>
      <p:ext uri="{BB962C8B-B14F-4D97-AF65-F5344CB8AC3E}">
        <p14:creationId xmlns:p14="http://schemas.microsoft.com/office/powerpoint/2010/main" val="44524192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21518F3-73C2-44CA-ABF0-BD53284842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94375" y="3594100"/>
            <a:ext cx="3133725" cy="2667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AEA80E-B7C0-4D36-9C6E-FD14D680337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62238" y="2300288"/>
            <a:ext cx="3676650" cy="266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0C723E-CE64-413F-A44B-10F893CBAFB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-273050" y="1060450"/>
            <a:ext cx="4010025" cy="2667000"/>
          </a:xfrm>
          <a:prstGeom prst="rect">
            <a:avLst/>
          </a:prstGeom>
        </p:spPr>
      </p:pic>
      <p:sp>
        <p:nvSpPr>
          <p:cNvPr id="81925" name="AutoShape 3"/>
          <p:cNvSpPr>
            <a:spLocks noChangeArrowheads="1"/>
          </p:cNvSpPr>
          <p:nvPr/>
        </p:nvSpPr>
        <p:spPr bwMode="auto">
          <a:xfrm>
            <a:off x="1752600" y="1219200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4wk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6" name="AutoShape 4"/>
          <p:cNvSpPr>
            <a:spLocks noChangeArrowheads="1"/>
          </p:cNvSpPr>
          <p:nvPr/>
        </p:nvSpPr>
        <p:spPr bwMode="auto">
          <a:xfrm>
            <a:off x="4572000" y="2277139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13wk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7" name="AutoShape 5"/>
          <p:cNvSpPr>
            <a:spLocks noChangeArrowheads="1"/>
          </p:cNvSpPr>
          <p:nvPr/>
        </p:nvSpPr>
        <p:spPr bwMode="auto">
          <a:xfrm>
            <a:off x="7511901" y="3404045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52wk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V="1">
            <a:off x="4759325" y="5330825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H="1">
            <a:off x="2819400" y="1528763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30" name="Line 11"/>
          <p:cNvSpPr>
            <a:spLocks noChangeShapeType="1"/>
          </p:cNvSpPr>
          <p:nvPr/>
        </p:nvSpPr>
        <p:spPr bwMode="auto">
          <a:xfrm flipH="1">
            <a:off x="5791200" y="3025775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40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81941" name="Title 1"/>
          <p:cNvSpPr txBox="1">
            <a:spLocks/>
          </p:cNvSpPr>
          <p:nvPr/>
        </p:nvSpPr>
        <p:spPr bwMode="auto">
          <a:xfrm>
            <a:off x="457200" y="228600"/>
            <a:ext cx="822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New York Lamb Trending – 4, 13, 52wk time periods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7723AA-A696-422A-A603-C4F9D958C19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40125" y="2225603"/>
            <a:ext cx="942975" cy="171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5463EA-4542-4DB9-83A6-EFFA75A0464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370192" y="2225603"/>
            <a:ext cx="809625" cy="17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82FA7B-B59C-4121-8B5B-9422AD12ADF9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909127" y="3404045"/>
            <a:ext cx="942975" cy="17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5D6B72-1372-45DE-9BA9-E0634F168BD0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5121275" y="3403600"/>
            <a:ext cx="781050" cy="171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CA9F2B8-33F4-4D23-8CA9-2DB581A04043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794202" y="4672345"/>
            <a:ext cx="1066800" cy="171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4BA751-6219-42D5-8DF5-A3F356B04B0C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7933157" y="4661712"/>
            <a:ext cx="809625" cy="171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F53CCB-A865-47FB-81E3-FC44C510B451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511550" y="1290638"/>
            <a:ext cx="4248150" cy="7810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D7C7BB-6936-4546-9DF1-AE8E26318F23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6373702" y="2277139"/>
            <a:ext cx="2381250" cy="1038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3CF6F1C-9BFF-4745-90F2-42A1B6FF1038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587375" y="5297488"/>
            <a:ext cx="42481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2453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ABF182-FE3E-4A23-BACA-46675A2AEB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33338" y="207963"/>
            <a:ext cx="4152901" cy="3314700"/>
          </a:xfrm>
          <a:prstGeom prst="rect">
            <a:avLst/>
          </a:prstGeom>
        </p:spPr>
      </p:pic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4972050" y="241300"/>
            <a:ext cx="35279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New York - Dollars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043765" y="130655"/>
            <a:ext cx="229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Dollar Sales</a:t>
            </a:r>
          </a:p>
        </p:txBody>
      </p:sp>
      <p:sp>
        <p:nvSpPr>
          <p:cNvPr id="82955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0C2CDA-CEDB-4593-963F-D6AACD235C1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709620" y="3710760"/>
            <a:ext cx="2955915" cy="19669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0052B0-6045-4E63-BA08-00305CA90AD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96863" y="3309938"/>
            <a:ext cx="5145087" cy="2914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651EE7-5D98-497F-8C2B-4B91EBD7981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83598" y="4621974"/>
            <a:ext cx="4210496" cy="229664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F14532-2649-4C50-8639-46DA956C026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08538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A0D493-7F10-491A-8C14-3085A424DF3E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40288" y="2401888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2195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4972050" y="241300"/>
            <a:ext cx="33876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New York - Pounds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985293" y="141288"/>
            <a:ext cx="243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Pounds Sales</a:t>
            </a:r>
          </a:p>
        </p:txBody>
      </p:sp>
      <p:sp>
        <p:nvSpPr>
          <p:cNvPr id="83979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85EB8D-8C1B-4950-9876-66E914FEBC6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09684" y="3654387"/>
            <a:ext cx="2955850" cy="1952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CB4F3B-AC22-43C1-9950-1309EFD18FC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54013" y="3503613"/>
            <a:ext cx="5106987" cy="2657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055B6B-2FFC-441D-BFE4-B229CC26262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108611" y="3961667"/>
            <a:ext cx="4207668" cy="2318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E5A902-EDC7-43E6-ADD2-95214549303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-4763" y="187325"/>
            <a:ext cx="4152901" cy="3314700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DB9B25-8621-419B-8AF3-0BD8E0C23D5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30763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74B26F-B0FA-4542-8FDE-5820C4F4C273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40288" y="2293938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5241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CB569-B9E6-432B-AD76-E38142E17C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1669357"/>
            <a:ext cx="6516688" cy="4383087"/>
          </a:xfrm>
          <a:prstGeom prst="rect">
            <a:avLst/>
          </a:prstGeom>
        </p:spPr>
      </p:pic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466975" y="1154113"/>
            <a:ext cx="4338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dirty="0">
                <a:latin typeface="+mn-lt"/>
              </a:rPr>
              <a:t>Average Price/Lb by Lamb Segment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860F9E-1546-42F3-97FC-9A0B7563830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46029" y="1628551"/>
            <a:ext cx="6209414" cy="290416"/>
          </a:xfrm>
          <a:prstGeom prst="rect">
            <a:avLst/>
          </a:prstGeom>
        </p:spPr>
      </p:pic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3252794" y="1552351"/>
            <a:ext cx="785813" cy="3810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AB2EB2-A917-4714-964A-2A69B1E6E12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74650" y="223838"/>
            <a:ext cx="79057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1672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5943600" y="3486467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Pounds Year to Year</a:t>
            </a:r>
          </a:p>
        </p:txBody>
      </p:sp>
      <p:sp>
        <p:nvSpPr>
          <p:cNvPr id="52231" name="TextBox 10"/>
          <p:cNvSpPr txBox="1">
            <a:spLocks noChangeArrowheads="1"/>
          </p:cNvSpPr>
          <p:nvPr/>
        </p:nvSpPr>
        <p:spPr bwMode="auto">
          <a:xfrm>
            <a:off x="1701204" y="1217431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Dollars Year to Year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74158" y="228600"/>
            <a:ext cx="811264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New York – Sales by Year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CF4F9F-60F6-45B5-BD55-C079DB65560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0513" y="1474788"/>
            <a:ext cx="4327525" cy="234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0441B-5D2D-4CE6-8955-7743CD1242A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89463" y="3778250"/>
            <a:ext cx="4324350" cy="2347913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851102" y="1916778"/>
            <a:ext cx="418657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New York 2017 dollar sales have mirrored the previous years: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10237" y="4312648"/>
            <a:ext cx="39624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Same can be seen with pounds:</a:t>
            </a:r>
          </a:p>
        </p:txBody>
      </p:sp>
    </p:spTree>
    <p:extLst>
      <p:ext uri="{BB962C8B-B14F-4D97-AF65-F5344CB8AC3E}">
        <p14:creationId xmlns:p14="http://schemas.microsoft.com/office/powerpoint/2010/main" val="232857564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5715000" cy="5842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San Francisco</a:t>
            </a:r>
          </a:p>
        </p:txBody>
      </p:sp>
    </p:spTree>
    <p:extLst>
      <p:ext uri="{BB962C8B-B14F-4D97-AF65-F5344CB8AC3E}">
        <p14:creationId xmlns:p14="http://schemas.microsoft.com/office/powerpoint/2010/main" val="406707088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61F7F46-DF3A-41CF-A20B-0B23A2E64D5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13413" y="3379788"/>
            <a:ext cx="3133725" cy="2667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5C901D-4C9D-4C36-87F2-3815B2BE1C7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592388" y="2300288"/>
            <a:ext cx="3676650" cy="266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D5A991-33A0-493B-AB4C-C81B09201F5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-263525" y="1343025"/>
            <a:ext cx="4010025" cy="2667000"/>
          </a:xfrm>
          <a:prstGeom prst="rect">
            <a:avLst/>
          </a:prstGeom>
        </p:spPr>
      </p:pic>
      <p:sp>
        <p:nvSpPr>
          <p:cNvPr id="81925" name="AutoShape 3"/>
          <p:cNvSpPr>
            <a:spLocks noChangeArrowheads="1"/>
          </p:cNvSpPr>
          <p:nvPr/>
        </p:nvSpPr>
        <p:spPr bwMode="auto">
          <a:xfrm>
            <a:off x="1752600" y="1219200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4wk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6" name="AutoShape 4"/>
          <p:cNvSpPr>
            <a:spLocks noChangeArrowheads="1"/>
          </p:cNvSpPr>
          <p:nvPr/>
        </p:nvSpPr>
        <p:spPr bwMode="auto">
          <a:xfrm>
            <a:off x="4515181" y="2330301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13wk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7" name="AutoShape 5"/>
          <p:cNvSpPr>
            <a:spLocks noChangeArrowheads="1"/>
          </p:cNvSpPr>
          <p:nvPr/>
        </p:nvSpPr>
        <p:spPr bwMode="auto">
          <a:xfrm>
            <a:off x="7354183" y="3330575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52wk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V="1">
            <a:off x="4759325" y="5330825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H="1">
            <a:off x="2819400" y="1528763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30" name="Line 11"/>
          <p:cNvSpPr>
            <a:spLocks noChangeShapeType="1"/>
          </p:cNvSpPr>
          <p:nvPr/>
        </p:nvSpPr>
        <p:spPr bwMode="auto">
          <a:xfrm flipH="1">
            <a:off x="5791200" y="3025775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40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81941" name="Title 1"/>
          <p:cNvSpPr txBox="1">
            <a:spLocks/>
          </p:cNvSpPr>
          <p:nvPr/>
        </p:nvSpPr>
        <p:spPr bwMode="auto">
          <a:xfrm>
            <a:off x="457200" y="228600"/>
            <a:ext cx="822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San Francisco Lamb Trending – 4, 13, 52wk time periods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E55F4F7-647B-4AC5-93D8-B9488633C00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90625" y="2330301"/>
            <a:ext cx="942975" cy="171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E36906-184C-4B2C-B4AB-0861359AC66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396878" y="2330301"/>
            <a:ext cx="809625" cy="17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842F53-E97F-4FD8-9408-A8D71837955E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864082" y="3330575"/>
            <a:ext cx="942975" cy="17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6579CAB-F0A4-4CF2-B13E-19FB90B0F1DB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5053013" y="3330575"/>
            <a:ext cx="781050" cy="171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8F3DAE-3DE8-4F11-B65B-3338275042FC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721548" y="4512856"/>
            <a:ext cx="1066800" cy="171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FE225A3-2931-4655-BD33-B2DB1310BE85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7866542" y="4512857"/>
            <a:ext cx="809625" cy="171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2554CC-6E05-4720-A462-B48B175450CF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563938" y="1165225"/>
            <a:ext cx="4248150" cy="7810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10B48C1-8F0C-46C5-8E57-85ED94C34625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6422286" y="2259492"/>
            <a:ext cx="2381250" cy="1038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8F1E87E-10CA-4A58-9223-8DB68D4F6F21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595313" y="5162550"/>
            <a:ext cx="42481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5385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AF5F44-77DB-4E5B-8064-536AB40441C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25400" y="187325"/>
            <a:ext cx="4152900" cy="3314700"/>
          </a:xfrm>
          <a:prstGeom prst="rect">
            <a:avLst/>
          </a:prstGeom>
        </p:spPr>
      </p:pic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4653060" y="241300"/>
            <a:ext cx="4403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San Francisco - Dollars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011866" y="120022"/>
            <a:ext cx="229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Dollar Sales</a:t>
            </a:r>
          </a:p>
        </p:txBody>
      </p:sp>
      <p:sp>
        <p:nvSpPr>
          <p:cNvPr id="82955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D40C9B-2DC2-434F-96CB-7F3AE87868E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879804" y="3668233"/>
            <a:ext cx="2828262" cy="1881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E17E01-78A1-4554-8A46-CEEAA460FCA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44488" y="3332163"/>
            <a:ext cx="5092700" cy="2886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3C3E01-B4CD-4B59-8B33-57543619164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69582" y="3965111"/>
            <a:ext cx="4123582" cy="224922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2D869B-9086-45EA-BB62-5B295E06421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64100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BD3689-40C7-4C7A-9795-8F480DACECA1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64100" y="2362200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9887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4823188" y="241300"/>
            <a:ext cx="4263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San Francisco - Pounds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974660" y="151921"/>
            <a:ext cx="243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Pounds Sales</a:t>
            </a:r>
          </a:p>
        </p:txBody>
      </p:sp>
      <p:sp>
        <p:nvSpPr>
          <p:cNvPr id="83979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6CA72D-2929-443F-94F2-D7C82AEFF0B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2125" y="3406775"/>
            <a:ext cx="5075238" cy="2736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E001AD-4B97-4F1C-897B-697BC550AE5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43600" y="3625506"/>
            <a:ext cx="2785730" cy="1839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0D7FF8-4CB2-45F7-8332-9F8C157C850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254641" y="3763422"/>
            <a:ext cx="4111222" cy="2242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76FD21-0E26-4997-97D2-570D6D9ACEE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8100" y="265113"/>
            <a:ext cx="4152900" cy="3314700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A35F47-4B0D-4B21-AC8A-6695E6DBE27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40288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02731D-EBB8-4F0B-82B2-2335AA06C25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30763" y="2336800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6211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A39C64-E0D5-4580-A9FC-530DC04184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27150" y="1677625"/>
            <a:ext cx="6451600" cy="4340225"/>
          </a:xfrm>
          <a:prstGeom prst="rect">
            <a:avLst/>
          </a:prstGeom>
        </p:spPr>
      </p:pic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466975" y="1154113"/>
            <a:ext cx="4338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dirty="0">
                <a:latin typeface="+mn-lt"/>
              </a:rPr>
              <a:t>Average Price/Lb by Lamb Segment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9F6A2-880F-4E27-A251-E1C64222026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42177" y="1629089"/>
            <a:ext cx="6039294" cy="282460"/>
          </a:xfrm>
          <a:prstGeom prst="rect">
            <a:avLst/>
          </a:prstGeom>
        </p:spPr>
      </p:pic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4140089" y="1562984"/>
            <a:ext cx="785813" cy="3810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2ACDFF-5DAA-4A27-A099-71A24E7EE49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79438" y="223838"/>
            <a:ext cx="79057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35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B50153-CF3B-4F7E-B933-9C47A95EF7A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94350" y="3594100"/>
            <a:ext cx="3133725" cy="266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3FE185-9E8F-42E2-8C48-87853C7ECDF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-104775" y="1311275"/>
            <a:ext cx="4043363" cy="2687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E1DC31-01A1-4523-9729-A4C25FB4CBE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711450" y="2451100"/>
            <a:ext cx="3676650" cy="2667000"/>
          </a:xfrm>
          <a:prstGeom prst="rect">
            <a:avLst/>
          </a:prstGeom>
        </p:spPr>
      </p:pic>
      <p:sp>
        <p:nvSpPr>
          <p:cNvPr id="81925" name="AutoShape 3"/>
          <p:cNvSpPr>
            <a:spLocks noChangeArrowheads="1"/>
          </p:cNvSpPr>
          <p:nvPr/>
        </p:nvSpPr>
        <p:spPr bwMode="auto">
          <a:xfrm>
            <a:off x="1933354" y="1355356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4wk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6" name="AutoShape 4"/>
          <p:cNvSpPr>
            <a:spLocks noChangeArrowheads="1"/>
          </p:cNvSpPr>
          <p:nvPr/>
        </p:nvSpPr>
        <p:spPr bwMode="auto">
          <a:xfrm>
            <a:off x="4578979" y="2319668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13wk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7" name="AutoShape 5"/>
          <p:cNvSpPr>
            <a:spLocks noChangeArrowheads="1"/>
          </p:cNvSpPr>
          <p:nvPr/>
        </p:nvSpPr>
        <p:spPr bwMode="auto">
          <a:xfrm>
            <a:off x="7247864" y="3603476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52wk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V="1">
            <a:off x="5029200" y="5216525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H="1">
            <a:off x="2819400" y="1528763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30" name="Line 11"/>
          <p:cNvSpPr>
            <a:spLocks noChangeShapeType="1"/>
          </p:cNvSpPr>
          <p:nvPr/>
        </p:nvSpPr>
        <p:spPr bwMode="auto">
          <a:xfrm flipH="1">
            <a:off x="5791200" y="3025775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40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81941" name="Title 1"/>
          <p:cNvSpPr txBox="1">
            <a:spLocks/>
          </p:cNvSpPr>
          <p:nvPr/>
        </p:nvSpPr>
        <p:spPr bwMode="auto">
          <a:xfrm>
            <a:off x="457200" y="228600"/>
            <a:ext cx="822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Total US Lamb Trending – 4, 13, 52wk time periods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B6EC5A-EF59-447B-80C8-4A221CE1A1E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962284" y="3672898"/>
            <a:ext cx="942975" cy="171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365793-76DF-4D50-B627-968FF7AC910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219700" y="3678238"/>
            <a:ext cx="781050" cy="171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52D5F0-4CB0-49EC-8A3A-74AA69BDE9A6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428565" y="2275483"/>
            <a:ext cx="2381250" cy="1038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159DF0-77F6-4639-866D-B095B4867EFF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350113" y="2463066"/>
            <a:ext cx="942975" cy="171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D100BE-7EB1-4AF5-988D-2794B110890E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2593498" y="2453018"/>
            <a:ext cx="809625" cy="171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9E83AA-763B-4658-919E-DA33CA65F691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6629400" y="4704242"/>
            <a:ext cx="1066800" cy="171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FF304AF-A1D4-4C9C-ACDC-2708A8E32BD2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7731889" y="4714875"/>
            <a:ext cx="809625" cy="1714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D40D91-EADE-4E1B-919C-1EF800432A9B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3492500" y="1303890"/>
            <a:ext cx="4248150" cy="7810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FB09F29-8F7C-4E47-B671-F3C26A581EBF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781050" y="5183187"/>
            <a:ext cx="42481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0992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5943600" y="3522663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Pounds Year to Year</a:t>
            </a:r>
          </a:p>
        </p:txBody>
      </p:sp>
      <p:sp>
        <p:nvSpPr>
          <p:cNvPr id="52231" name="TextBox 10"/>
          <p:cNvSpPr txBox="1">
            <a:spLocks noChangeArrowheads="1"/>
          </p:cNvSpPr>
          <p:nvPr/>
        </p:nvSpPr>
        <p:spPr bwMode="auto">
          <a:xfrm>
            <a:off x="1541709" y="1185532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Dollars Year to Year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74158" y="228600"/>
            <a:ext cx="811264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San Francisco – Sales by Year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48692F-FD9C-45AC-948C-6B674844F5D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9863" y="1406525"/>
            <a:ext cx="4456112" cy="2419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7303C1-0CDD-4E2E-9D67-31F01DB13F9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87888" y="3817938"/>
            <a:ext cx="4148137" cy="2251075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876800" y="1760538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2018 Dollars have tracked lower than 2017 levels: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57200" y="4287838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The same can be seen with pound sales:</a:t>
            </a:r>
          </a:p>
        </p:txBody>
      </p:sp>
    </p:spTree>
    <p:extLst>
      <p:ext uri="{BB962C8B-B14F-4D97-AF65-F5344CB8AC3E}">
        <p14:creationId xmlns:p14="http://schemas.microsoft.com/office/powerpoint/2010/main" val="214281544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5715000" cy="5842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Seattle</a:t>
            </a:r>
          </a:p>
        </p:txBody>
      </p:sp>
    </p:spTree>
    <p:extLst>
      <p:ext uri="{BB962C8B-B14F-4D97-AF65-F5344CB8AC3E}">
        <p14:creationId xmlns:p14="http://schemas.microsoft.com/office/powerpoint/2010/main" val="1257681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8F69B9A-5A3A-4D18-869A-60A54E81BFC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59450" y="3544888"/>
            <a:ext cx="3133725" cy="2667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244F24-1D49-470F-96F9-FA9F2164D94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62238" y="2365375"/>
            <a:ext cx="3676650" cy="266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F12B88-C178-4D8C-8911-59B2D66B8D6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-341313" y="1136650"/>
            <a:ext cx="4010026" cy="2667000"/>
          </a:xfrm>
          <a:prstGeom prst="rect">
            <a:avLst/>
          </a:prstGeom>
        </p:spPr>
      </p:pic>
      <p:sp>
        <p:nvSpPr>
          <p:cNvPr id="81925" name="AutoShape 3"/>
          <p:cNvSpPr>
            <a:spLocks noChangeArrowheads="1"/>
          </p:cNvSpPr>
          <p:nvPr/>
        </p:nvSpPr>
        <p:spPr bwMode="auto">
          <a:xfrm>
            <a:off x="1752600" y="1219200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4wk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6" name="AutoShape 4"/>
          <p:cNvSpPr>
            <a:spLocks noChangeArrowheads="1"/>
          </p:cNvSpPr>
          <p:nvPr/>
        </p:nvSpPr>
        <p:spPr bwMode="auto">
          <a:xfrm>
            <a:off x="4578979" y="2287769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13wk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7" name="AutoShape 5"/>
          <p:cNvSpPr>
            <a:spLocks noChangeArrowheads="1"/>
          </p:cNvSpPr>
          <p:nvPr/>
        </p:nvSpPr>
        <p:spPr bwMode="auto">
          <a:xfrm>
            <a:off x="7417981" y="3497152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52wk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V="1">
            <a:off x="4759325" y="5330825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H="1">
            <a:off x="2819400" y="1528763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30" name="Line 11"/>
          <p:cNvSpPr>
            <a:spLocks noChangeShapeType="1"/>
          </p:cNvSpPr>
          <p:nvPr/>
        </p:nvSpPr>
        <p:spPr bwMode="auto">
          <a:xfrm flipH="1">
            <a:off x="5791200" y="3025775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40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81941" name="Title 1"/>
          <p:cNvSpPr txBox="1">
            <a:spLocks/>
          </p:cNvSpPr>
          <p:nvPr/>
        </p:nvSpPr>
        <p:spPr bwMode="auto">
          <a:xfrm>
            <a:off x="457200" y="228600"/>
            <a:ext cx="822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Seattle Lamb Trending – 4, 13, 52wk time periods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BF3D6F0-A726-4247-843B-F73CBA80CE3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08227" y="2287769"/>
            <a:ext cx="942975" cy="171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6B5B3B-D6C8-4FAE-8F70-C1C95461BBA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296866" y="2287769"/>
            <a:ext cx="809625" cy="17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7331F0-470F-40C1-9AE1-4EDA1157D8A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930392" y="3411427"/>
            <a:ext cx="942975" cy="17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8955EE-BF8D-4732-B09F-B6EE3DFF075C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5165725" y="3411538"/>
            <a:ext cx="781050" cy="171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36A66EA-751B-4675-BD32-00E55C8A5978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756985" y="4661712"/>
            <a:ext cx="1066800" cy="171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F29A5D-29EC-41B4-99EB-E713A05BEEC3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7905012" y="4661712"/>
            <a:ext cx="809625" cy="171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91656CB-8012-465A-B578-4556A0C25AA7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551238" y="1133475"/>
            <a:ext cx="4248150" cy="7810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F53D54-C915-425A-A27F-BB561B23C5C1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6383338" y="2287588"/>
            <a:ext cx="2381250" cy="1038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46C8178-D771-4260-9859-1F6866D60EE2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588963" y="5330825"/>
            <a:ext cx="42481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8262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278F02-C139-41C3-A971-08D3362DF4B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938" y="196850"/>
            <a:ext cx="4152900" cy="3314700"/>
          </a:xfrm>
          <a:prstGeom prst="rect">
            <a:avLst/>
          </a:prstGeom>
        </p:spPr>
      </p:pic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4972050" y="241300"/>
            <a:ext cx="3203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Seattle - Dollars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075664" y="130655"/>
            <a:ext cx="229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Dollar Sales</a:t>
            </a:r>
          </a:p>
        </p:txBody>
      </p:sp>
      <p:sp>
        <p:nvSpPr>
          <p:cNvPr id="82955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D108AF-8592-4370-8903-DE32A9A30A1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709685" y="3618669"/>
            <a:ext cx="2913320" cy="19385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ABAFDC-7587-4CF6-995F-48388414D0E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52425" y="3352800"/>
            <a:ext cx="5183188" cy="29384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544563-2048-43A6-97ED-31DE15BB254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81454" y="3786519"/>
            <a:ext cx="4242393" cy="233042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CB6AA7-E0F8-48EB-B9B1-6DB91519C7F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40288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A1C3E9-2B80-4847-A110-AD87D1CA0C5E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19650" y="2325688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3135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28E038-D1F3-4A52-8D60-AA194D24F07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15875" y="290513"/>
            <a:ext cx="4152900" cy="3314700"/>
          </a:xfrm>
          <a:prstGeom prst="rect">
            <a:avLst/>
          </a:prstGeom>
        </p:spPr>
      </p:pic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4972050" y="241300"/>
            <a:ext cx="30630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Seattle - Pounds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974660" y="141288"/>
            <a:ext cx="243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Pounds Sales</a:t>
            </a:r>
          </a:p>
        </p:txBody>
      </p:sp>
      <p:sp>
        <p:nvSpPr>
          <p:cNvPr id="83979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F405E0-A1A0-468D-937B-87E1E3CED92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704213" y="3498372"/>
            <a:ext cx="2929423" cy="19347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E71B44-F05C-42EE-91D8-36072086F09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90513" y="3405188"/>
            <a:ext cx="5185254" cy="26876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068423-0930-477B-863A-7AE1CE65CB1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87846" y="4180008"/>
            <a:ext cx="4260331" cy="244552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8E0329-C4E4-428D-878B-392EBBCA14DF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30763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59799A-6008-43B1-B859-BD757FDE0F0C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38700" y="2284413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5239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D45A76-C4F8-4EDC-9DBC-49BBFED50DB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30338" y="1722438"/>
            <a:ext cx="6411912" cy="4313237"/>
          </a:xfrm>
          <a:prstGeom prst="rect">
            <a:avLst/>
          </a:prstGeom>
        </p:spPr>
      </p:pic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466975" y="1154113"/>
            <a:ext cx="4338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dirty="0">
                <a:latin typeface="+mn-lt"/>
              </a:rPr>
              <a:t>Average Price/Lb by Lamb Segment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6D98FC-94BA-4546-A0BA-40D80969036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80403" y="1651041"/>
            <a:ext cx="5847906" cy="273508"/>
          </a:xfrm>
          <a:prstGeom prst="rect">
            <a:avLst/>
          </a:prstGeom>
        </p:spPr>
      </p:pic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4193291" y="1565977"/>
            <a:ext cx="785813" cy="3810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25F237-A61D-4384-8608-6AC8D289FDB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98488" y="212725"/>
            <a:ext cx="79057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5735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5943600" y="3382930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Pounds Year to Year</a:t>
            </a:r>
          </a:p>
        </p:txBody>
      </p:sp>
      <p:sp>
        <p:nvSpPr>
          <p:cNvPr id="52231" name="TextBox 10"/>
          <p:cNvSpPr txBox="1">
            <a:spLocks noChangeArrowheads="1"/>
          </p:cNvSpPr>
          <p:nvPr/>
        </p:nvSpPr>
        <p:spPr bwMode="auto">
          <a:xfrm>
            <a:off x="1626773" y="1174899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Dollars Year to Year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74158" y="228600"/>
            <a:ext cx="811264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Seattle – Sales by Year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67B1DF-EF9A-4E3E-B354-F3ECAA695B0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938" y="1423988"/>
            <a:ext cx="4522787" cy="2455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F5D884-C959-49AE-BDFD-C6572157271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32313" y="3598863"/>
            <a:ext cx="4413250" cy="2393950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876800" y="1760538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2018 dollar sales have tracked similar to 2017 levels: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57200" y="4287838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2018 pounds have started lower than 2017 levels:</a:t>
            </a:r>
          </a:p>
        </p:txBody>
      </p:sp>
    </p:spTree>
    <p:extLst>
      <p:ext uri="{BB962C8B-B14F-4D97-AF65-F5344CB8AC3E}">
        <p14:creationId xmlns:p14="http://schemas.microsoft.com/office/powerpoint/2010/main" val="228437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F2CEFE-FDFA-43AF-9A00-22780AFEF8F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699" y="241300"/>
            <a:ext cx="4501928" cy="3593358"/>
          </a:xfrm>
          <a:prstGeom prst="rect">
            <a:avLst/>
          </a:prstGeom>
        </p:spPr>
      </p:pic>
      <p:sp>
        <p:nvSpPr>
          <p:cNvPr id="82947" name="AutoShape 2"/>
          <p:cNvSpPr>
            <a:spLocks noChangeArrowheads="1"/>
          </p:cNvSpPr>
          <p:nvPr/>
        </p:nvSpPr>
        <p:spPr bwMode="auto">
          <a:xfrm>
            <a:off x="420340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82948" name="AutoShape 3"/>
          <p:cNvSpPr>
            <a:spLocks noChangeArrowheads="1"/>
          </p:cNvSpPr>
          <p:nvPr/>
        </p:nvSpPr>
        <p:spPr bwMode="auto">
          <a:xfrm rot="3166642">
            <a:off x="4317702" y="262255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4972050" y="241300"/>
            <a:ext cx="3362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Total US - Dollars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990600" y="141288"/>
            <a:ext cx="229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Dollar Sales</a:t>
            </a:r>
          </a:p>
        </p:txBody>
      </p:sp>
      <p:sp>
        <p:nvSpPr>
          <p:cNvPr id="82955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D14DAA-897F-4122-8AD4-791EDA1506E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01069" y="3831240"/>
            <a:ext cx="2785732" cy="1853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490CD7-3FC2-4CAC-AFE4-209D4829380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59048" y="3641725"/>
            <a:ext cx="5068888" cy="287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4F005C-2862-40E9-A228-375CCD8429A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56934" y="4882708"/>
            <a:ext cx="4167962" cy="2307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8194DD-7D12-4191-8214-363FE9AA022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76800" y="2397125"/>
            <a:ext cx="4248150" cy="866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C0B30-4367-4FDC-BF32-A597615F21D0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54575" y="865740"/>
            <a:ext cx="42481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14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55AEA4-10F2-4789-AA14-C4BC9AD1E64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912" y="241300"/>
            <a:ext cx="4592638" cy="3665537"/>
          </a:xfrm>
          <a:prstGeom prst="rect">
            <a:avLst/>
          </a:prstGeom>
        </p:spPr>
      </p:pic>
      <p:sp>
        <p:nvSpPr>
          <p:cNvPr id="83971" name="AutoShape 2"/>
          <p:cNvSpPr>
            <a:spLocks noChangeArrowheads="1"/>
          </p:cNvSpPr>
          <p:nvPr/>
        </p:nvSpPr>
        <p:spPr bwMode="auto">
          <a:xfrm>
            <a:off x="4171561" y="882502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83972" name="AutoShape 3"/>
          <p:cNvSpPr>
            <a:spLocks noChangeArrowheads="1"/>
          </p:cNvSpPr>
          <p:nvPr/>
        </p:nvSpPr>
        <p:spPr bwMode="auto">
          <a:xfrm rot="3166642">
            <a:off x="4296457" y="2819403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4972050" y="241300"/>
            <a:ext cx="322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Total US - Pounds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878963" y="141288"/>
            <a:ext cx="243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Pounds Sales</a:t>
            </a:r>
          </a:p>
        </p:txBody>
      </p:sp>
      <p:sp>
        <p:nvSpPr>
          <p:cNvPr id="83979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BE569D-D8B6-40DE-98D0-7F182A80273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09563" y="3841750"/>
            <a:ext cx="5148262" cy="267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0E052C-CC48-496E-A847-6BFA8DD9551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34718" y="4651255"/>
            <a:ext cx="4302826" cy="244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8BDF7C-18E1-4AAC-927D-A2A3AED6468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922335" y="3831136"/>
            <a:ext cx="2806994" cy="18538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C5C559-9B10-4756-BF53-821951A0A48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43463" y="2428875"/>
            <a:ext cx="4248150" cy="866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4798FF-65FE-4D34-BD78-39FA6ECB8AF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78388" y="762000"/>
            <a:ext cx="42481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3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8" y="1852613"/>
            <a:ext cx="8612187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2647950" y="1447800"/>
            <a:ext cx="428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dirty="0">
                <a:latin typeface="Arial" charset="0"/>
              </a:rPr>
              <a:t>Total US Dollar Sales by Region – Lamb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2250" y="3051175"/>
            <a:ext cx="729138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43763" y="1712913"/>
            <a:ext cx="798512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975" y="307975"/>
            <a:ext cx="90122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07/14/2019 – Multi-Outlet, IRI/FreshLook Marketing</a:t>
            </a:r>
          </a:p>
        </p:txBody>
      </p:sp>
    </p:spTree>
    <p:extLst>
      <p:ext uri="{BB962C8B-B14F-4D97-AF65-F5344CB8AC3E}">
        <p14:creationId xmlns:p14="http://schemas.microsoft.com/office/powerpoint/2010/main" val="72014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338" y="1973263"/>
            <a:ext cx="7805737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3600" y="1758950"/>
            <a:ext cx="74152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3316592" y="1563687"/>
            <a:ext cx="785813" cy="3810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425" y="231775"/>
            <a:ext cx="88376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07/14/2019 – Multi-Outlet, IRI/FreshLook Marketing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466975" y="1154113"/>
            <a:ext cx="43148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dirty="0">
                <a:latin typeface="+mn-lt"/>
              </a:rPr>
              <a:t>Average Price/Lb by Region – Lamb</a:t>
            </a:r>
          </a:p>
        </p:txBody>
      </p:sp>
    </p:spTree>
    <p:extLst>
      <p:ext uri="{BB962C8B-B14F-4D97-AF65-F5344CB8AC3E}">
        <p14:creationId xmlns:p14="http://schemas.microsoft.com/office/powerpoint/2010/main" val="950928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1550988"/>
            <a:ext cx="7637463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Line 2"/>
          <p:cNvSpPr>
            <a:spLocks noChangeShapeType="1"/>
          </p:cNvSpPr>
          <p:nvPr/>
        </p:nvSpPr>
        <p:spPr bwMode="auto">
          <a:xfrm>
            <a:off x="838200" y="2950883"/>
            <a:ext cx="7162800" cy="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044" name="Text Box 3"/>
          <p:cNvSpPr txBox="1">
            <a:spLocks noChangeArrowheads="1"/>
          </p:cNvSpPr>
          <p:nvPr/>
        </p:nvSpPr>
        <p:spPr bwMode="auto">
          <a:xfrm>
            <a:off x="8112125" y="2674783"/>
            <a:ext cx="9032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Total US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100</a:t>
            </a:r>
          </a:p>
        </p:txBody>
      </p:sp>
      <p:sp>
        <p:nvSpPr>
          <p:cNvPr id="87045" name="Text Box 7"/>
          <p:cNvSpPr txBox="1">
            <a:spLocks noChangeArrowheads="1"/>
          </p:cNvSpPr>
          <p:nvPr/>
        </p:nvSpPr>
        <p:spPr bwMode="auto">
          <a:xfrm>
            <a:off x="3124200" y="1447800"/>
            <a:ext cx="292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600" dirty="0">
                <a:latin typeface="Arial" charset="0"/>
                <a:cs typeface="Arial" charset="0"/>
              </a:rPr>
              <a:t>Consumer Development Index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725" y="231775"/>
            <a:ext cx="8774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07/14/2019 – Multi-Outlet, IRI/FreshLook Marketing</a:t>
            </a:r>
          </a:p>
        </p:txBody>
      </p:sp>
    </p:spTree>
    <p:extLst>
      <p:ext uri="{BB962C8B-B14F-4D97-AF65-F5344CB8AC3E}">
        <p14:creationId xmlns:p14="http://schemas.microsoft.com/office/powerpoint/2010/main" val="2512160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55" y="1346200"/>
            <a:ext cx="5380038" cy="228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2050" y="4067175"/>
            <a:ext cx="5414963" cy="2254250"/>
          </a:xfrm>
          <a:prstGeom prst="rect">
            <a:avLst/>
          </a:prstGeom>
          <a:noFill/>
          <a:ln>
            <a:noFill/>
          </a:ln>
        </p:spPr>
      </p:pic>
      <p:sp>
        <p:nvSpPr>
          <p:cNvPr id="88067" name="AutoShape 3"/>
          <p:cNvSpPr>
            <a:spLocks noChangeArrowheads="1"/>
          </p:cNvSpPr>
          <p:nvPr/>
        </p:nvSpPr>
        <p:spPr bwMode="auto">
          <a:xfrm rot="10800000">
            <a:off x="5715000" y="1632745"/>
            <a:ext cx="6096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88068" name="AutoShape 5"/>
          <p:cNvSpPr>
            <a:spLocks noChangeArrowheads="1"/>
          </p:cNvSpPr>
          <p:nvPr/>
        </p:nvSpPr>
        <p:spPr bwMode="auto">
          <a:xfrm>
            <a:off x="2690019" y="437515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88069" name="Text Box 6"/>
          <p:cNvSpPr txBox="1">
            <a:spLocks noChangeArrowheads="1"/>
          </p:cNvSpPr>
          <p:nvPr/>
        </p:nvSpPr>
        <p:spPr bwMode="auto">
          <a:xfrm>
            <a:off x="1219200" y="1165225"/>
            <a:ext cx="294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latin typeface="Arial" charset="0"/>
              </a:rPr>
              <a:t>Top Markets – Lamb Dollar Growth</a:t>
            </a:r>
          </a:p>
        </p:txBody>
      </p:sp>
      <p:sp>
        <p:nvSpPr>
          <p:cNvPr id="88070" name="Text Box 7"/>
          <p:cNvSpPr txBox="1">
            <a:spLocks noChangeArrowheads="1"/>
          </p:cNvSpPr>
          <p:nvPr/>
        </p:nvSpPr>
        <p:spPr bwMode="auto">
          <a:xfrm>
            <a:off x="4800600" y="3886200"/>
            <a:ext cx="3198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latin typeface="Arial" charset="0"/>
              </a:rPr>
              <a:t>Bottom Markets – Lamb Dollar Growth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3288" y="3886200"/>
            <a:ext cx="13414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97525" y="2066132"/>
            <a:ext cx="3436938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1186" y="4791075"/>
            <a:ext cx="34385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75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07/14/2019 – Multi-Outlet, IRI/FreshLook Marketing</a:t>
            </a:r>
          </a:p>
        </p:txBody>
      </p:sp>
      <p:sp>
        <p:nvSpPr>
          <p:cNvPr id="88076" name="Title 1"/>
          <p:cNvSpPr txBox="1">
            <a:spLocks/>
          </p:cNvSpPr>
          <p:nvPr/>
        </p:nvSpPr>
        <p:spPr bwMode="auto">
          <a:xfrm>
            <a:off x="457200" y="282575"/>
            <a:ext cx="822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Lamb – Markets ranked by Dollar % Change</a:t>
            </a:r>
          </a:p>
        </p:txBody>
      </p:sp>
    </p:spTree>
    <p:extLst>
      <p:ext uri="{BB962C8B-B14F-4D97-AF65-F5344CB8AC3E}">
        <p14:creationId xmlns:p14="http://schemas.microsoft.com/office/powerpoint/2010/main" val="232872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5715000" cy="584200"/>
          </a:xfrm>
        </p:spPr>
        <p:txBody>
          <a:bodyPr/>
          <a:lstStyle/>
          <a:p>
            <a:pPr>
              <a:defRPr/>
            </a:pPr>
            <a:r>
              <a:rPr lang="en-US" sz="5400" dirty="0"/>
              <a:t>Total Fresh Meat</a:t>
            </a:r>
          </a:p>
        </p:txBody>
      </p:sp>
    </p:spTree>
    <p:extLst>
      <p:ext uri="{BB962C8B-B14F-4D97-AF65-F5344CB8AC3E}">
        <p14:creationId xmlns:p14="http://schemas.microsoft.com/office/powerpoint/2010/main" val="2780583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4"/>
          <p:cNvSpPr>
            <a:spLocks noChangeArrowheads="1"/>
          </p:cNvSpPr>
          <p:nvPr/>
        </p:nvSpPr>
        <p:spPr bwMode="auto">
          <a:xfrm rot="10800000">
            <a:off x="5029200" y="44196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89091" name="AutoShape 5"/>
          <p:cNvSpPr>
            <a:spLocks noChangeArrowheads="1"/>
          </p:cNvSpPr>
          <p:nvPr/>
        </p:nvSpPr>
        <p:spPr bwMode="auto">
          <a:xfrm>
            <a:off x="3221038" y="1743075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89092" name="Text Box 7"/>
          <p:cNvSpPr txBox="1">
            <a:spLocks noChangeArrowheads="1"/>
          </p:cNvSpPr>
          <p:nvPr/>
        </p:nvSpPr>
        <p:spPr bwMode="auto">
          <a:xfrm>
            <a:off x="5311775" y="1143000"/>
            <a:ext cx="2765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latin typeface="Arial" charset="0"/>
              </a:rPr>
              <a:t>Highest Price/Lb Markets - Lamb</a:t>
            </a:r>
          </a:p>
        </p:txBody>
      </p:sp>
      <p:sp>
        <p:nvSpPr>
          <p:cNvPr id="89093" name="Text Box 8"/>
          <p:cNvSpPr txBox="1">
            <a:spLocks noChangeArrowheads="1"/>
          </p:cNvSpPr>
          <p:nvPr/>
        </p:nvSpPr>
        <p:spPr bwMode="auto">
          <a:xfrm>
            <a:off x="798513" y="3810000"/>
            <a:ext cx="2765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latin typeface="Arial" charset="0"/>
              </a:rPr>
              <a:t>Lowest Price/Lb Markets – Lamb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3384" y="1466310"/>
            <a:ext cx="4908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3" y="4132263"/>
            <a:ext cx="4929187" cy="241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6525" y="2824163"/>
            <a:ext cx="1500188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750" y="1743075"/>
            <a:ext cx="355441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45163" y="4419601"/>
            <a:ext cx="34369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9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07/14/2019 – Multi-Outlet, IRI/FreshLook Marketing</a:t>
            </a:r>
          </a:p>
        </p:txBody>
      </p:sp>
      <p:sp>
        <p:nvSpPr>
          <p:cNvPr id="89100" name="Title 1"/>
          <p:cNvSpPr>
            <a:spLocks noGrp="1"/>
          </p:cNvSpPr>
          <p:nvPr>
            <p:ph type="title"/>
          </p:nvPr>
        </p:nvSpPr>
        <p:spPr>
          <a:xfrm>
            <a:off x="457200" y="282575"/>
            <a:ext cx="8229600" cy="631825"/>
          </a:xfrm>
        </p:spPr>
        <p:txBody>
          <a:bodyPr anchor="ctr"/>
          <a:lstStyle/>
          <a:p>
            <a:pPr eaLnBrk="1" hangingPunct="1"/>
            <a:r>
              <a:rPr lang="en-US" altLang="en-US" dirty="0"/>
              <a:t>Lamb – Markets ranked by Avg Price/Lb</a:t>
            </a:r>
          </a:p>
        </p:txBody>
      </p:sp>
    </p:spTree>
    <p:extLst>
      <p:ext uri="{BB962C8B-B14F-4D97-AF65-F5344CB8AC3E}">
        <p14:creationId xmlns:p14="http://schemas.microsoft.com/office/powerpoint/2010/main" val="2501428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3"/>
          <p:cNvSpPr txBox="1">
            <a:spLocks noChangeArrowheads="1"/>
          </p:cNvSpPr>
          <p:nvPr/>
        </p:nvSpPr>
        <p:spPr bwMode="auto">
          <a:xfrm>
            <a:off x="6019800" y="290988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33CC33"/>
                </a:solidFill>
                <a:latin typeface="Arial" charset="0"/>
              </a:rPr>
              <a:t>Total US = 100</a:t>
            </a:r>
          </a:p>
        </p:txBody>
      </p:sp>
      <p:sp>
        <p:nvSpPr>
          <p:cNvPr id="90115" name="AutoShape 4"/>
          <p:cNvSpPr>
            <a:spLocks noChangeArrowheads="1"/>
          </p:cNvSpPr>
          <p:nvPr/>
        </p:nvSpPr>
        <p:spPr bwMode="auto">
          <a:xfrm>
            <a:off x="3886200" y="49657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90116" name="AutoShape 5"/>
          <p:cNvSpPr>
            <a:spLocks noChangeArrowheads="1"/>
          </p:cNvSpPr>
          <p:nvPr/>
        </p:nvSpPr>
        <p:spPr bwMode="auto">
          <a:xfrm rot="10800000">
            <a:off x="4267200" y="17526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90117" name="Text Box 7"/>
          <p:cNvSpPr txBox="1">
            <a:spLocks noChangeArrowheads="1"/>
          </p:cNvSpPr>
          <p:nvPr/>
        </p:nvSpPr>
        <p:spPr bwMode="auto">
          <a:xfrm>
            <a:off x="685800" y="1123950"/>
            <a:ext cx="306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latin typeface="Arial" charset="0"/>
              </a:rPr>
              <a:t>Top Markets Ranked by CDI – Lamb</a:t>
            </a:r>
          </a:p>
        </p:txBody>
      </p:sp>
      <p:sp>
        <p:nvSpPr>
          <p:cNvPr id="90118" name="Text Box 8"/>
          <p:cNvSpPr txBox="1">
            <a:spLocks noChangeArrowheads="1"/>
          </p:cNvSpPr>
          <p:nvPr/>
        </p:nvSpPr>
        <p:spPr bwMode="auto">
          <a:xfrm>
            <a:off x="5140325" y="3490913"/>
            <a:ext cx="3317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latin typeface="Arial" charset="0"/>
              </a:rPr>
              <a:t>Bottom Markets Ranked by CDI – Lamb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" y="1390650"/>
            <a:ext cx="3897313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1088" y="3760788"/>
            <a:ext cx="38893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8888" y="1717675"/>
            <a:ext cx="3436937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22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07/14/2019 – Multi-Outlet, IRI/FreshLook Marketing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84150" y="4572000"/>
            <a:ext cx="4343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600" dirty="0">
                <a:solidFill>
                  <a:srgbClr val="002060"/>
                </a:solidFill>
                <a:latin typeface="+mn-lt"/>
              </a:rPr>
              <a:t>These markets are significantly under-developed in Lamb sales:</a:t>
            </a:r>
          </a:p>
        </p:txBody>
      </p:sp>
      <p:sp>
        <p:nvSpPr>
          <p:cNvPr id="90124" name="Title 1"/>
          <p:cNvSpPr txBox="1">
            <a:spLocks/>
          </p:cNvSpPr>
          <p:nvPr/>
        </p:nvSpPr>
        <p:spPr bwMode="auto">
          <a:xfrm>
            <a:off x="457200" y="282575"/>
            <a:ext cx="822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Lamb – Markets ranked by CDI</a:t>
            </a:r>
          </a:p>
        </p:txBody>
      </p:sp>
    </p:spTree>
    <p:extLst>
      <p:ext uri="{BB962C8B-B14F-4D97-AF65-F5344CB8AC3E}">
        <p14:creationId xmlns:p14="http://schemas.microsoft.com/office/powerpoint/2010/main" val="3889875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FA24B5-6DC3-4094-91F6-9D0A0B4A185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526" y="1385476"/>
            <a:ext cx="4662562" cy="2532711"/>
          </a:xfrm>
          <a:prstGeom prst="rect">
            <a:avLst/>
          </a:prstGeom>
        </p:spPr>
      </p:pic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4876800" y="1760538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Lamb Dollars have been fairly consistent year to year:</a:t>
            </a:r>
          </a:p>
        </p:txBody>
      </p:sp>
      <p:sp>
        <p:nvSpPr>
          <p:cNvPr id="52229" name="Text Box 3"/>
          <p:cNvSpPr txBox="1">
            <a:spLocks noChangeArrowheads="1"/>
          </p:cNvSpPr>
          <p:nvPr/>
        </p:nvSpPr>
        <p:spPr bwMode="auto">
          <a:xfrm>
            <a:off x="457200" y="4287838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The same can be seen with Pound sales:</a:t>
            </a:r>
          </a:p>
        </p:txBody>
      </p:sp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5986132" y="3361664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Pounds Year to Year</a:t>
            </a:r>
          </a:p>
        </p:txBody>
      </p:sp>
      <p:sp>
        <p:nvSpPr>
          <p:cNvPr id="52231" name="TextBox 10"/>
          <p:cNvSpPr txBox="1">
            <a:spLocks noChangeArrowheads="1"/>
          </p:cNvSpPr>
          <p:nvPr/>
        </p:nvSpPr>
        <p:spPr bwMode="auto">
          <a:xfrm>
            <a:off x="1679938" y="1153633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Dollars Year to Year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74158" y="228600"/>
            <a:ext cx="811264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Total US – Sales by Year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9B749E-4FB8-4773-BA67-885578490CD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48175" y="3697288"/>
            <a:ext cx="4589463" cy="2492375"/>
          </a:xfrm>
          <a:prstGeom prst="rect">
            <a:avLst/>
          </a:prstGeom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</p:spTree>
    <p:extLst>
      <p:ext uri="{BB962C8B-B14F-4D97-AF65-F5344CB8AC3E}">
        <p14:creationId xmlns:p14="http://schemas.microsoft.com/office/powerpoint/2010/main" val="1467472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4876800" y="1760538"/>
            <a:ext cx="396240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Ground Lamb Dollars have tracked higher than the previous years:</a:t>
            </a:r>
          </a:p>
        </p:txBody>
      </p:sp>
      <p:sp>
        <p:nvSpPr>
          <p:cNvPr id="52229" name="Text Box 3"/>
          <p:cNvSpPr txBox="1">
            <a:spLocks noChangeArrowheads="1"/>
          </p:cNvSpPr>
          <p:nvPr/>
        </p:nvSpPr>
        <p:spPr bwMode="auto">
          <a:xfrm>
            <a:off x="457200" y="4287838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2018 pounds have tracked lower than 2017 levels:</a:t>
            </a:r>
          </a:p>
        </p:txBody>
      </p:sp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5635256" y="3436095"/>
            <a:ext cx="26368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Ground Segment Pounds Year to Year</a:t>
            </a:r>
          </a:p>
        </p:txBody>
      </p:sp>
      <p:sp>
        <p:nvSpPr>
          <p:cNvPr id="52231" name="TextBox 10"/>
          <p:cNvSpPr txBox="1">
            <a:spLocks noChangeArrowheads="1"/>
          </p:cNvSpPr>
          <p:nvPr/>
        </p:nvSpPr>
        <p:spPr bwMode="auto">
          <a:xfrm>
            <a:off x="1382234" y="1153633"/>
            <a:ext cx="25624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Ground Segment Dollars Year to Year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74158" y="228600"/>
            <a:ext cx="811264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Ground Segment – Sales by Year, Total US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7/9/2017 – Multi-Outlet, IRI/FreshLook Marketing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EFB61A-35FD-43CE-BBF9-078A2B664E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1386" y="1399854"/>
            <a:ext cx="4494028" cy="2440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A9B1BA-44D5-4BE1-82DC-61E278A8363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51325" y="3632200"/>
            <a:ext cx="4687888" cy="254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09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574158" y="228600"/>
            <a:ext cx="811264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Leg Segment – Sales by Year, Total US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7/9/2017 – Multi-Outlet, IRI/FreshLook Marketing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57200" y="4287838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The same can be seen with the pound trends: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851991" y="1899037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Lamb Leg dollars have been fairly consistent year to year: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5635256" y="3436095"/>
            <a:ext cx="26368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Leg Segment Pounds Year to Year</a:t>
            </a: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1382234" y="1153633"/>
            <a:ext cx="25624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Leg Segment Dollars Year to Year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3FF73-2EFB-45A9-8323-E0833A50985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8125" y="1497013"/>
            <a:ext cx="4375150" cy="237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515A0A-A3BF-43D2-9363-2981D58366B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722688"/>
            <a:ext cx="4575175" cy="248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6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574158" y="228600"/>
            <a:ext cx="811264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Loin Segment – Sales by Year, Total US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7/9/2017 – Multi-Outlet, IRI/FreshLook Marketing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851102" y="1682862"/>
            <a:ext cx="396240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Lamb Loin dollar sales have been consistent the past few years: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10237" y="4312648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2018 Loin pounds have tracked lower vs. 2017:</a:t>
            </a: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5635256" y="3436095"/>
            <a:ext cx="26368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Loin Segment Pounds Year to Year</a:t>
            </a: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1382234" y="1153633"/>
            <a:ext cx="25624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Loin Segment Dollars Year to Year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D1932F-77D2-461E-BD80-AAC3847371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5060" y="1357722"/>
            <a:ext cx="4763864" cy="2587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7E4FA7-F03F-43B9-8E4A-DCD30D1F9CB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91025" y="3695700"/>
            <a:ext cx="463232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14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574158" y="228600"/>
            <a:ext cx="811264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Misc Segment – Sales by Year, Total US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7/9/2017 – Multi-Outlet, IRI/FreshLook Marketing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876800" y="1760538"/>
            <a:ext cx="396240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Lamb Misc segment dollars have been fairly consistent year to year: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57200" y="4287838"/>
            <a:ext cx="396240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Misc segment pounds sales have tracked lower than the previous year levels:</a:t>
            </a: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5635256" y="3436095"/>
            <a:ext cx="26368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Misc Segment Pounds Year to Year</a:t>
            </a: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1382234" y="1153633"/>
            <a:ext cx="25624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Misc Segment Dollars Year to Year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A45AA-C9D5-4030-9210-88573A1E1FD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9887" y="1360818"/>
            <a:ext cx="4660900" cy="2530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B656A4-BAB1-4236-84D1-862FCC1DD2E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60850" y="3706813"/>
            <a:ext cx="4746625" cy="257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73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574158" y="228600"/>
            <a:ext cx="811264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Rib Segment – Sales by Year, Total US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7/9/2017 – Multi-Outlet, IRI/FreshLook Marketing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851102" y="1682862"/>
            <a:ext cx="396240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2018 Rib segment dollar sales have been slightly higher than 2017 levels: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10237" y="4312648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2018 Pound sales have been fairly consistent vs. 2017:</a:t>
            </a: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5635256" y="3436095"/>
            <a:ext cx="26368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Rib Segment Pounds Year to Year</a:t>
            </a: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1382234" y="1153633"/>
            <a:ext cx="25624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Rib Segment Dollars Year to Year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BE75F-C7A4-4DEC-8C43-8BA532EA1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8" y="1360488"/>
            <a:ext cx="4760912" cy="258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841E2E-3512-4C81-9544-F59C11FD8E1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91025" y="3686175"/>
            <a:ext cx="4683125" cy="254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13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574158" y="228600"/>
            <a:ext cx="811264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Shoulder Segment – Sales by Year, Total US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7/9/2017 – Multi-Outlet, IRI/FreshLook Marketing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542264" y="4181508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The same can be seen with the pound trends: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937055" y="1792707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Shoulder dollars have been fairly consistent year to year: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5635256" y="3489260"/>
            <a:ext cx="26368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Shoulder Segment Pounds Year to Year</a:t>
            </a: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1382234" y="1153633"/>
            <a:ext cx="25624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Shoulder Segment Dollars Year to Year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204CDC-8008-4516-B0FB-82B55CC42B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5575" y="1292225"/>
            <a:ext cx="4578350" cy="2484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C00E50-D914-4315-BAA5-C67D2596C43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22788" y="3757613"/>
            <a:ext cx="4387850" cy="238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46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5715000" cy="5842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California Region</a:t>
            </a:r>
          </a:p>
        </p:txBody>
      </p:sp>
    </p:spTree>
    <p:extLst>
      <p:ext uri="{BB962C8B-B14F-4D97-AF65-F5344CB8AC3E}">
        <p14:creationId xmlns:p14="http://schemas.microsoft.com/office/powerpoint/2010/main" val="341221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9588" y="3438525"/>
            <a:ext cx="32385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0500" y="2447925"/>
            <a:ext cx="3436938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125" y="1152525"/>
            <a:ext cx="322262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1828800" y="1143000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4wk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10246" name="AutoShape 7"/>
          <p:cNvSpPr>
            <a:spLocks noChangeArrowheads="1"/>
          </p:cNvSpPr>
          <p:nvPr/>
        </p:nvSpPr>
        <p:spPr bwMode="auto">
          <a:xfrm>
            <a:off x="4572000" y="2362200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12wk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10247" name="AutoShape 8"/>
          <p:cNvSpPr>
            <a:spLocks noChangeArrowheads="1"/>
          </p:cNvSpPr>
          <p:nvPr/>
        </p:nvSpPr>
        <p:spPr bwMode="auto">
          <a:xfrm>
            <a:off x="7315200" y="3429000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52wk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07/14/2019 – Multi-Outlet, IRI/FreshLook Marketing</a:t>
            </a:r>
          </a:p>
        </p:txBody>
      </p:sp>
      <p:sp>
        <p:nvSpPr>
          <p:cNvPr id="10249" name="Line 18"/>
          <p:cNvSpPr>
            <a:spLocks noChangeShapeType="1"/>
          </p:cNvSpPr>
          <p:nvPr/>
        </p:nvSpPr>
        <p:spPr bwMode="auto">
          <a:xfrm flipV="1">
            <a:off x="4419600" y="5181600"/>
            <a:ext cx="1600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50" name="Line 19"/>
          <p:cNvSpPr>
            <a:spLocks noChangeShapeType="1"/>
          </p:cNvSpPr>
          <p:nvPr/>
        </p:nvSpPr>
        <p:spPr bwMode="auto">
          <a:xfrm flipH="1">
            <a:off x="2933700" y="15240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51" name="Line 45"/>
          <p:cNvSpPr>
            <a:spLocks noChangeShapeType="1"/>
          </p:cNvSpPr>
          <p:nvPr/>
        </p:nvSpPr>
        <p:spPr bwMode="auto">
          <a:xfrm flipH="1">
            <a:off x="5815013" y="3124200"/>
            <a:ext cx="56197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7925" y="2649538"/>
            <a:ext cx="96837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8688" y="2649538"/>
            <a:ext cx="8604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76688" y="3983038"/>
            <a:ext cx="990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19663" y="3983038"/>
            <a:ext cx="1058862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53213" y="4933950"/>
            <a:ext cx="1058862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81913" y="4933950"/>
            <a:ext cx="1058862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52825" y="1157288"/>
            <a:ext cx="4221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3050" y="5334000"/>
            <a:ext cx="43561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92775" y="2276475"/>
            <a:ext cx="343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1" name="Title 1"/>
          <p:cNvSpPr txBox="1">
            <a:spLocks/>
          </p:cNvSpPr>
          <p:nvPr/>
        </p:nvSpPr>
        <p:spPr bwMode="auto">
          <a:xfrm>
            <a:off x="457200" y="228600"/>
            <a:ext cx="822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Total US Fresh Meat Trending – 4, 12, 52wk time periods</a:t>
            </a:r>
          </a:p>
        </p:txBody>
      </p:sp>
    </p:spTree>
    <p:extLst>
      <p:ext uri="{BB962C8B-B14F-4D97-AF65-F5344CB8AC3E}">
        <p14:creationId xmlns:p14="http://schemas.microsoft.com/office/powerpoint/2010/main" val="3382614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BB1421-B340-490F-8A1F-B7EAB387C35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01147" y="3615697"/>
            <a:ext cx="3133725" cy="2667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406B10-A7E5-45D6-BB2F-B40D7072C1C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701925" y="2376488"/>
            <a:ext cx="3676650" cy="266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187F27-E7D5-4553-9DA0-07CE6D6368A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-280988" y="1222375"/>
            <a:ext cx="4086226" cy="2667000"/>
          </a:xfrm>
          <a:prstGeom prst="rect">
            <a:avLst/>
          </a:prstGeom>
        </p:spPr>
      </p:pic>
      <p:sp>
        <p:nvSpPr>
          <p:cNvPr id="81925" name="AutoShape 3"/>
          <p:cNvSpPr>
            <a:spLocks noChangeArrowheads="1"/>
          </p:cNvSpPr>
          <p:nvPr/>
        </p:nvSpPr>
        <p:spPr bwMode="auto">
          <a:xfrm>
            <a:off x="1752600" y="1219200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4wk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6" name="AutoShape 4"/>
          <p:cNvSpPr>
            <a:spLocks noChangeArrowheads="1"/>
          </p:cNvSpPr>
          <p:nvPr/>
        </p:nvSpPr>
        <p:spPr bwMode="auto">
          <a:xfrm>
            <a:off x="4557713" y="2362200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13wk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7" name="AutoShape 5"/>
          <p:cNvSpPr>
            <a:spLocks noChangeArrowheads="1"/>
          </p:cNvSpPr>
          <p:nvPr/>
        </p:nvSpPr>
        <p:spPr bwMode="auto">
          <a:xfrm>
            <a:off x="7258497" y="3614109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52wk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V="1">
            <a:off x="4759325" y="5330825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H="1">
            <a:off x="2819400" y="1528763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30" name="Line 11"/>
          <p:cNvSpPr>
            <a:spLocks noChangeShapeType="1"/>
          </p:cNvSpPr>
          <p:nvPr/>
        </p:nvSpPr>
        <p:spPr bwMode="auto">
          <a:xfrm flipH="1">
            <a:off x="5791200" y="3025775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40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81941" name="Title 1"/>
          <p:cNvSpPr txBox="1">
            <a:spLocks/>
          </p:cNvSpPr>
          <p:nvPr/>
        </p:nvSpPr>
        <p:spPr bwMode="auto">
          <a:xfrm>
            <a:off x="457200" y="228600"/>
            <a:ext cx="822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California Region Lamb Trending – 4, 13, 52wk time periods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95CBD1-C7E8-4F96-B463-A7E9A4CC402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90625" y="2362200"/>
            <a:ext cx="942975" cy="171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2578E3-9B1D-4AFA-9BE7-3E51B7499CF5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403198" y="2362200"/>
            <a:ext cx="809625" cy="17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A50890-879E-435F-ACF9-EF7DA83DDC99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983550" y="3460238"/>
            <a:ext cx="942975" cy="17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E95EC4-2B9C-488D-8D2C-F7580A2563B6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5159375" y="3460750"/>
            <a:ext cx="781050" cy="171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43B656-8149-412D-8A3C-4A4E86021EE6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615229" y="4661711"/>
            <a:ext cx="1066800" cy="171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BC9C10-CA23-4E19-B57C-4140E2DA5658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7729141" y="4672344"/>
            <a:ext cx="809625" cy="171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B0547C-2A29-4A64-9272-C896F53CD722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554413" y="1195388"/>
            <a:ext cx="4248150" cy="7810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6FE692-EAB5-4F2C-943C-7D0D6E9CEDF9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6448425" y="2241550"/>
            <a:ext cx="2381250" cy="1038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DED5E2-4564-486E-8F17-FCBA34ECB866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534988" y="5330825"/>
            <a:ext cx="42481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35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4EE0BC-A256-4066-A8B7-7A865B1868C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813" y="317500"/>
            <a:ext cx="4152900" cy="3314700"/>
          </a:xfrm>
          <a:prstGeom prst="rect">
            <a:avLst/>
          </a:prstGeom>
        </p:spPr>
      </p:pic>
      <p:sp>
        <p:nvSpPr>
          <p:cNvPr id="82947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82948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4972050" y="241300"/>
            <a:ext cx="37352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California - Dollars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990600" y="141288"/>
            <a:ext cx="229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Dollar Sales</a:t>
            </a:r>
          </a:p>
        </p:txBody>
      </p:sp>
      <p:sp>
        <p:nvSpPr>
          <p:cNvPr id="82955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67EC7F-72D1-4A15-AB7F-1AE1B5866C6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88589" y="3826595"/>
            <a:ext cx="2618714" cy="17425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F1D4CC-82D8-4E23-81FD-6DA3A9E889C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12763" y="3521075"/>
            <a:ext cx="4924425" cy="27892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88B5AF-405E-47C4-8C93-4ED9592C9D9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286541" y="4435285"/>
            <a:ext cx="4038526" cy="2202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9042DD-B9B1-44A0-84B5-8295FB4B5B0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45050" y="852488"/>
            <a:ext cx="4248150" cy="581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13792D-BCE4-4337-9FD5-62D282E80833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52988" y="2309813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83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0466E6-1D4A-4F22-8B69-93D1F96D18A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113" y="296863"/>
            <a:ext cx="4152900" cy="3314700"/>
          </a:xfrm>
          <a:prstGeom prst="rect">
            <a:avLst/>
          </a:prstGeom>
        </p:spPr>
      </p:pic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4972050" y="241300"/>
            <a:ext cx="35949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California - Pounds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921495" y="141288"/>
            <a:ext cx="243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Pounds Sales</a:t>
            </a:r>
          </a:p>
        </p:txBody>
      </p:sp>
      <p:sp>
        <p:nvSpPr>
          <p:cNvPr id="83979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2593AA-AC8E-4AC8-924B-B844DD2B168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0213" y="3644900"/>
            <a:ext cx="5141247" cy="268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739BB7-5E45-4293-B715-04B2DCCEACB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113721" y="3784598"/>
            <a:ext cx="2658138" cy="17555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1A58EA-52DE-4784-8932-DC090964663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90843" y="4075693"/>
            <a:ext cx="4157330" cy="231516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74FC2D-AC40-466C-BAE0-CE1FD757421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64100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B3072A-567F-4E86-83BC-C15830102333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64100" y="2198688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9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EF016B-6C24-467A-80BD-5417CC4D9FF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14488" y="1882775"/>
            <a:ext cx="5921375" cy="3984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00A59C-CF5F-45CD-BE36-7A42909C702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807530" y="1793694"/>
            <a:ext cx="5524640" cy="258390"/>
          </a:xfrm>
          <a:prstGeom prst="rect">
            <a:avLst/>
          </a:prstGeom>
        </p:spPr>
      </p:pic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4161392" y="1605516"/>
            <a:ext cx="785813" cy="3810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466975" y="1154113"/>
            <a:ext cx="4338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dirty="0">
                <a:latin typeface="+mn-lt"/>
              </a:rPr>
              <a:t>Average Price/Lb by Lamb Segment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E18772-F4D5-41F1-8A7A-ACA09110F2F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01663" y="192088"/>
            <a:ext cx="79057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91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23D370-5C1C-4905-A555-5FA45D64A59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495800" y="3683000"/>
            <a:ext cx="4406900" cy="2338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89172A-DBC8-4C9B-97C9-C68184857FF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6838" y="1385888"/>
            <a:ext cx="4510087" cy="2400300"/>
          </a:xfrm>
          <a:prstGeom prst="rect">
            <a:avLst/>
          </a:prstGeom>
        </p:spPr>
      </p:pic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5986132" y="3361664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Pounds Year to Year</a:t>
            </a:r>
          </a:p>
        </p:txBody>
      </p:sp>
      <p:sp>
        <p:nvSpPr>
          <p:cNvPr id="52231" name="TextBox 10"/>
          <p:cNvSpPr txBox="1">
            <a:spLocks noChangeArrowheads="1"/>
          </p:cNvSpPr>
          <p:nvPr/>
        </p:nvSpPr>
        <p:spPr bwMode="auto">
          <a:xfrm>
            <a:off x="1679938" y="1153633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Dollars Year to Year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74158" y="228600"/>
            <a:ext cx="811264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California Region – Sales by Year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76800" y="1760538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2018 Lamb Dollars is tracking slightly lower than 2017 levels: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57200" y="4287838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The same can be seen with the pound sales:</a:t>
            </a:r>
          </a:p>
        </p:txBody>
      </p:sp>
    </p:spTree>
    <p:extLst>
      <p:ext uri="{BB962C8B-B14F-4D97-AF65-F5344CB8AC3E}">
        <p14:creationId xmlns:p14="http://schemas.microsoft.com/office/powerpoint/2010/main" val="2753648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5715000" cy="5842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Great Lakes Region</a:t>
            </a:r>
          </a:p>
        </p:txBody>
      </p:sp>
    </p:spTree>
    <p:extLst>
      <p:ext uri="{BB962C8B-B14F-4D97-AF65-F5344CB8AC3E}">
        <p14:creationId xmlns:p14="http://schemas.microsoft.com/office/powerpoint/2010/main" val="1043329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1238936-35CC-4B11-BF0D-A4DE0417C2F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88013" y="3594100"/>
            <a:ext cx="3133725" cy="2667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B7A50E-94E8-49AD-87CB-BAD2BBDC535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35250" y="2465388"/>
            <a:ext cx="3676650" cy="266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54D048-884E-4115-949C-48F4C73DF81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-292100" y="1104900"/>
            <a:ext cx="4086225" cy="2667000"/>
          </a:xfrm>
          <a:prstGeom prst="rect">
            <a:avLst/>
          </a:prstGeom>
        </p:spPr>
      </p:pic>
      <p:sp>
        <p:nvSpPr>
          <p:cNvPr id="81925" name="AutoShape 3"/>
          <p:cNvSpPr>
            <a:spLocks noChangeArrowheads="1"/>
          </p:cNvSpPr>
          <p:nvPr/>
        </p:nvSpPr>
        <p:spPr bwMode="auto">
          <a:xfrm>
            <a:off x="1752600" y="1219200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4wk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6" name="AutoShape 4"/>
          <p:cNvSpPr>
            <a:spLocks noChangeArrowheads="1"/>
          </p:cNvSpPr>
          <p:nvPr/>
        </p:nvSpPr>
        <p:spPr bwMode="auto">
          <a:xfrm>
            <a:off x="4557713" y="2362200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13wk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7" name="AutoShape 5"/>
          <p:cNvSpPr>
            <a:spLocks noChangeArrowheads="1"/>
          </p:cNvSpPr>
          <p:nvPr/>
        </p:nvSpPr>
        <p:spPr bwMode="auto">
          <a:xfrm>
            <a:off x="7407349" y="3550314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52wk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V="1">
            <a:off x="4759325" y="5330825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H="1">
            <a:off x="2819400" y="1528763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30" name="Line 11"/>
          <p:cNvSpPr>
            <a:spLocks noChangeShapeType="1"/>
          </p:cNvSpPr>
          <p:nvPr/>
        </p:nvSpPr>
        <p:spPr bwMode="auto">
          <a:xfrm flipH="1">
            <a:off x="5791200" y="3025775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40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81941" name="Title 1"/>
          <p:cNvSpPr txBox="1">
            <a:spLocks/>
          </p:cNvSpPr>
          <p:nvPr/>
        </p:nvSpPr>
        <p:spPr bwMode="auto">
          <a:xfrm>
            <a:off x="457200" y="228600"/>
            <a:ext cx="822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Great Lakes Region Lamb Trending – 4, 13, 52wk time periods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D210E3-8BF5-4AD7-B7AD-E3187AC67E3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90625" y="2362200"/>
            <a:ext cx="942975" cy="171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452610-1675-4F9B-A994-D73E1B202DC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392563" y="2362200"/>
            <a:ext cx="809625" cy="17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1FB207-D72C-4B68-A857-F20D0DC813CB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919760" y="3683664"/>
            <a:ext cx="942975" cy="17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0A6444-65C8-453B-835A-7EDD36ED065A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5113338" y="3683000"/>
            <a:ext cx="781050" cy="171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6AEA80-36BA-44B5-9C99-25F8CB6FD566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721549" y="4704243"/>
            <a:ext cx="1066800" cy="171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68A275-7B31-4521-B997-83C21283A92B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7789378" y="4714875"/>
            <a:ext cx="809625" cy="171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E8F1325-B664-402E-A786-9C00609D0F3C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565525" y="1347788"/>
            <a:ext cx="4248150" cy="7810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1C9B8C-E30B-4F7E-8AF9-5F56DFE2B311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6475450" y="2362200"/>
            <a:ext cx="2381250" cy="1038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5C9E8C-F7F5-474D-B645-0F65F0C397DA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587375" y="5330825"/>
            <a:ext cx="42481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45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2E50FE-F7F8-4778-98AA-2E20432322A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23813" y="296863"/>
            <a:ext cx="4152901" cy="3314700"/>
          </a:xfrm>
          <a:prstGeom prst="rect">
            <a:avLst/>
          </a:prstGeom>
        </p:spPr>
      </p:pic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4972050" y="241300"/>
            <a:ext cx="40185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Great Lakes - Dollars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990600" y="141288"/>
            <a:ext cx="229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Dollar Sales</a:t>
            </a:r>
          </a:p>
        </p:txBody>
      </p:sp>
      <p:sp>
        <p:nvSpPr>
          <p:cNvPr id="82955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C3C071-CB9E-46F7-BE4C-856CAD7F2B7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869173" y="3629298"/>
            <a:ext cx="2849529" cy="18961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A4789E-F8BC-4B5C-A298-C587F4EC4BB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55600" y="3484563"/>
            <a:ext cx="5092700" cy="2886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991F36-4A44-4A99-B63A-837D3C16E48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48310" y="3961586"/>
            <a:ext cx="4189235" cy="231982"/>
          </a:xfrm>
          <a:prstGeom prst="rect">
            <a:avLst/>
          </a:prstGeom>
        </p:spPr>
      </p:pic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18AFFA-B88B-42B8-81E5-3447FF345C4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40288" y="863600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FFA6CB-82E4-4BC6-A584-D0C01CC7CB5E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57750" y="2347913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69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C70E74-16FD-40BA-8567-B04F11DA1E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85725" y="296863"/>
            <a:ext cx="4152900" cy="3314700"/>
          </a:xfrm>
          <a:prstGeom prst="rect">
            <a:avLst/>
          </a:prstGeom>
        </p:spPr>
      </p:pic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4972050" y="241300"/>
            <a:ext cx="3878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Great Lakes - Pounds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878963" y="141288"/>
            <a:ext cx="243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Pounds Sales</a:t>
            </a:r>
          </a:p>
        </p:txBody>
      </p:sp>
      <p:sp>
        <p:nvSpPr>
          <p:cNvPr id="83979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03DD20-E70E-456F-B80F-0848D4204B3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47650" y="3686175"/>
            <a:ext cx="5172075" cy="2692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624DEC-F550-45C6-B34D-A917DF534D1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74660" y="4281288"/>
            <a:ext cx="4355783" cy="2375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CD024D-E5C9-4D87-AE89-B48EFE68607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911703" y="3611462"/>
            <a:ext cx="2828260" cy="1867916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205CDA-B5D0-4108-8AA0-3D5D5EDAF0E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37113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32C869-CA47-4FD5-8DE1-AB9981904BE3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52988" y="2212975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16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B04B69-DF06-41DD-A74D-B36EBF341B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58900" y="1854317"/>
            <a:ext cx="6388100" cy="4298950"/>
          </a:xfrm>
          <a:prstGeom prst="rect">
            <a:avLst/>
          </a:prstGeom>
        </p:spPr>
      </p:pic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466975" y="1154113"/>
            <a:ext cx="4338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dirty="0">
                <a:latin typeface="+mn-lt"/>
              </a:rPr>
              <a:t>Average Price/Lb by Lamb Segment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9F27D5-D17A-4559-8035-887B2E1B558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31086" y="1746480"/>
            <a:ext cx="6020908" cy="281600"/>
          </a:xfrm>
          <a:prstGeom prst="rect">
            <a:avLst/>
          </a:prstGeom>
        </p:spPr>
      </p:pic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3284693" y="1669311"/>
            <a:ext cx="785813" cy="3810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11E1C5-2F33-482C-B6AF-14A5DCEB724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98488" y="279400"/>
            <a:ext cx="79057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3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3827463"/>
            <a:ext cx="5707062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3"/>
          <p:cNvSpPr>
            <a:spLocks noChangeArrowheads="1"/>
          </p:cNvSpPr>
          <p:nvPr/>
        </p:nvSpPr>
        <p:spPr bwMode="auto">
          <a:xfrm rot="-1156582">
            <a:off x="4148138" y="930275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 rot="3166642">
            <a:off x="4281488" y="270510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972050" y="241300"/>
            <a:ext cx="3362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Total US - Dollars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901700" y="141288"/>
            <a:ext cx="2755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Fresh Meat – % of Dollar Sales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3730625"/>
            <a:ext cx="3525837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5213" y="4640263"/>
            <a:ext cx="465296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3450" y="615950"/>
            <a:ext cx="42211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40275" y="2297113"/>
            <a:ext cx="43846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5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07/14/2019 – Multi-Outlet, IRI/FreshLook Marketing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" y="450850"/>
            <a:ext cx="4297363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5035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6007398" y="3372297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Pounds Year to Year</a:t>
            </a:r>
          </a:p>
        </p:txBody>
      </p:sp>
      <p:sp>
        <p:nvSpPr>
          <p:cNvPr id="52231" name="TextBox 10"/>
          <p:cNvSpPr txBox="1">
            <a:spLocks noChangeArrowheads="1"/>
          </p:cNvSpPr>
          <p:nvPr/>
        </p:nvSpPr>
        <p:spPr bwMode="auto">
          <a:xfrm>
            <a:off x="1616140" y="1174899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Dollars Year to Year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74158" y="228600"/>
            <a:ext cx="811264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Great Lakes Region – Sales by Year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D0DB59-3650-4F81-88AF-E2543335B7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613" y="1392238"/>
            <a:ext cx="4551362" cy="2470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5009D-E78B-40ED-813C-48463FDCF34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54538" y="3638550"/>
            <a:ext cx="4378325" cy="2378075"/>
          </a:xfrm>
          <a:prstGeom prst="rect">
            <a:avLst/>
          </a:prstGeom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57200" y="4287838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The same can be seen with the pound trends: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851991" y="1899037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Great Lakes dollars have been fairly consistent year to year:</a:t>
            </a:r>
          </a:p>
        </p:txBody>
      </p:sp>
    </p:spTree>
    <p:extLst>
      <p:ext uri="{BB962C8B-B14F-4D97-AF65-F5344CB8AC3E}">
        <p14:creationId xmlns:p14="http://schemas.microsoft.com/office/powerpoint/2010/main" val="1113743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5715000" cy="5842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Midsouth Region</a:t>
            </a:r>
          </a:p>
        </p:txBody>
      </p:sp>
    </p:spTree>
    <p:extLst>
      <p:ext uri="{BB962C8B-B14F-4D97-AF65-F5344CB8AC3E}">
        <p14:creationId xmlns:p14="http://schemas.microsoft.com/office/powerpoint/2010/main" val="65500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495D5D6-AAC6-4474-8802-CE586431C1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92750" y="3548063"/>
            <a:ext cx="3189288" cy="27130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33464A-E0B5-4A43-B6DB-99B2B5C7C41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722563" y="2439988"/>
            <a:ext cx="3676650" cy="266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BBC449-B608-4A6C-97F2-40E616A829B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-292100" y="1268413"/>
            <a:ext cx="4086225" cy="2667000"/>
          </a:xfrm>
          <a:prstGeom prst="rect">
            <a:avLst/>
          </a:prstGeom>
        </p:spPr>
      </p:pic>
      <p:sp>
        <p:nvSpPr>
          <p:cNvPr id="81925" name="AutoShape 3"/>
          <p:cNvSpPr>
            <a:spLocks noChangeArrowheads="1"/>
          </p:cNvSpPr>
          <p:nvPr/>
        </p:nvSpPr>
        <p:spPr bwMode="auto">
          <a:xfrm>
            <a:off x="1752600" y="1219200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4wk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6" name="AutoShape 4"/>
          <p:cNvSpPr>
            <a:spLocks noChangeArrowheads="1"/>
          </p:cNvSpPr>
          <p:nvPr/>
        </p:nvSpPr>
        <p:spPr bwMode="auto">
          <a:xfrm>
            <a:off x="4557713" y="2362200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13wk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7" name="AutoShape 5"/>
          <p:cNvSpPr>
            <a:spLocks noChangeArrowheads="1"/>
          </p:cNvSpPr>
          <p:nvPr/>
        </p:nvSpPr>
        <p:spPr bwMode="auto">
          <a:xfrm>
            <a:off x="7162800" y="3635375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52wk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V="1">
            <a:off x="4759325" y="5330825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H="1">
            <a:off x="2819400" y="1528763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30" name="Line 11"/>
          <p:cNvSpPr>
            <a:spLocks noChangeShapeType="1"/>
          </p:cNvSpPr>
          <p:nvPr/>
        </p:nvSpPr>
        <p:spPr bwMode="auto">
          <a:xfrm flipH="1">
            <a:off x="5791200" y="3025775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40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81941" name="Title 1"/>
          <p:cNvSpPr txBox="1">
            <a:spLocks/>
          </p:cNvSpPr>
          <p:nvPr/>
        </p:nvSpPr>
        <p:spPr bwMode="auto">
          <a:xfrm>
            <a:off x="457200" y="228600"/>
            <a:ext cx="822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Midsouth Region Lamb Trending – 4, 13, 52wk time periods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30E9D5-3795-408B-8DC1-97EC7C1625E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47763" y="2362200"/>
            <a:ext cx="942975" cy="171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6462B2-0633-4BE6-8220-92596CB4BC8D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391570" y="2362200"/>
            <a:ext cx="809625" cy="17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C1DF10-E8E4-4CBB-B6F0-A3F2E6C6B85F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995738" y="3549650"/>
            <a:ext cx="942975" cy="17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A7FDDF-FBC7-476E-9EE4-74749D457939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5191125" y="3549650"/>
            <a:ext cx="781050" cy="171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819B94-0DD4-44FE-AD45-1E07C10618F3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551431" y="4682977"/>
            <a:ext cx="1066800" cy="171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CFE5BD-84FC-49F5-A129-784D1920517E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7654693" y="4682977"/>
            <a:ext cx="809625" cy="171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7D0578-F355-40FC-A819-23D90AA76A41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476625" y="1208088"/>
            <a:ext cx="4248150" cy="7810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308651-34BD-4B6B-8F4C-B9023A27FE65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6443551" y="2282567"/>
            <a:ext cx="2381250" cy="1038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C8E7A21-F38B-4E0F-AE65-74C7FAB1F3A5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690563" y="5330825"/>
            <a:ext cx="42481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965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833296-1C03-4166-9269-78837B4821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55563" y="233363"/>
            <a:ext cx="4152901" cy="3314700"/>
          </a:xfrm>
          <a:prstGeom prst="rect">
            <a:avLst/>
          </a:prstGeom>
        </p:spPr>
      </p:pic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4972050" y="241300"/>
            <a:ext cx="34745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Midsouth - Dollars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990600" y="141288"/>
            <a:ext cx="229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Dollar Sales</a:t>
            </a:r>
          </a:p>
        </p:txBody>
      </p:sp>
      <p:sp>
        <p:nvSpPr>
          <p:cNvPr id="82955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12B591-F27D-43BA-8B54-F8D088F812C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18029" y="3760407"/>
            <a:ext cx="2702221" cy="17980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F1F324-C2D1-4CC9-AB38-75ECCC88D75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69875" y="3398838"/>
            <a:ext cx="5135563" cy="29098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5750BE-7E02-4932-9D00-ED34F9008DFD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84521" y="4324744"/>
            <a:ext cx="4192996" cy="228708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485B09-CEEC-4382-B2DF-AA036BE9D0C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75213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617EB4-16D4-4907-9BE5-3ADE072223FF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52988" y="2305050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95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D4CA24-12DF-4FC5-BED4-D97BA0D657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55563" y="244475"/>
            <a:ext cx="4152901" cy="3314700"/>
          </a:xfrm>
          <a:prstGeom prst="rect">
            <a:avLst/>
          </a:prstGeom>
        </p:spPr>
      </p:pic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4972050" y="241300"/>
            <a:ext cx="3334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Midsouth - Pounds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878963" y="141288"/>
            <a:ext cx="243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Pounds Sales</a:t>
            </a:r>
          </a:p>
        </p:txBody>
      </p:sp>
      <p:sp>
        <p:nvSpPr>
          <p:cNvPr id="83979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42854F-7E63-40FF-AFD9-26BB25F3056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54013" y="3556000"/>
            <a:ext cx="5180012" cy="2695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CBF261-6C4F-42B0-ABC2-0AF7F0F5A80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107375" y="4407024"/>
            <a:ext cx="4295556" cy="2343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4DD355-E431-46C0-9784-B65DFAA6B5B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932963" y="3551537"/>
            <a:ext cx="2828260" cy="1867916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4978A4-7B09-472E-9044-E1AC2B2B42AA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40288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A2CEE3-2789-48E8-9FF1-706F9B4263B4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56163" y="2241550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161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013651-FC56-48C1-A38A-8066E6A6BE9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70013" y="1609725"/>
            <a:ext cx="6367462" cy="4284663"/>
          </a:xfrm>
          <a:prstGeom prst="rect">
            <a:avLst/>
          </a:prstGeom>
        </p:spPr>
      </p:pic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466975" y="1154113"/>
            <a:ext cx="4338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dirty="0">
                <a:latin typeface="+mn-lt"/>
              </a:rPr>
              <a:t>Average Price/Lb by Lamb Segment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FBDB7C-8805-41C3-A1C0-D2CFCFFCD16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231" y="1715147"/>
            <a:ext cx="6067417" cy="283775"/>
          </a:xfrm>
          <a:prstGeom prst="rect">
            <a:avLst/>
          </a:prstGeom>
        </p:spPr>
      </p:pic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3278122" y="1562981"/>
            <a:ext cx="785813" cy="3810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A59A31-963F-4483-BCD0-A8F47CDF87F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66738" y="244475"/>
            <a:ext cx="79057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754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5911701" y="3436095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Pounds Year to Year</a:t>
            </a:r>
          </a:p>
        </p:txBody>
      </p:sp>
      <p:sp>
        <p:nvSpPr>
          <p:cNvPr id="52231" name="TextBox 10"/>
          <p:cNvSpPr txBox="1">
            <a:spLocks noChangeArrowheads="1"/>
          </p:cNvSpPr>
          <p:nvPr/>
        </p:nvSpPr>
        <p:spPr bwMode="auto">
          <a:xfrm>
            <a:off x="1616140" y="1143000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Dollars Year to Year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74158" y="228600"/>
            <a:ext cx="811264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Midsouth Region – Sales by Year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C0C23B-3BCC-4D7A-8193-7B2E7D42ACA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5900" y="1460500"/>
            <a:ext cx="4410075" cy="2393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A87786-7DA6-4186-9A48-DDE26B0962C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86275" y="3738563"/>
            <a:ext cx="4259263" cy="2312987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57200" y="4287838"/>
            <a:ext cx="39624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Same can be seen with pounds: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851991" y="1899037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Midsouth dollars have been fairly consistent year to year:</a:t>
            </a:r>
          </a:p>
        </p:txBody>
      </p:sp>
    </p:spTree>
    <p:extLst>
      <p:ext uri="{BB962C8B-B14F-4D97-AF65-F5344CB8AC3E}">
        <p14:creationId xmlns:p14="http://schemas.microsoft.com/office/powerpoint/2010/main" val="4708131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5715000" cy="5842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Northeast Region</a:t>
            </a:r>
          </a:p>
        </p:txBody>
      </p:sp>
    </p:spTree>
    <p:extLst>
      <p:ext uri="{BB962C8B-B14F-4D97-AF65-F5344CB8AC3E}">
        <p14:creationId xmlns:p14="http://schemas.microsoft.com/office/powerpoint/2010/main" val="37170862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2D9A9BD-81DA-439C-BB72-BEA8061662B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67363" y="3659188"/>
            <a:ext cx="3133725" cy="2667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707F44-B358-499D-9025-F2CBCD29D30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62238" y="2365375"/>
            <a:ext cx="3676650" cy="266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701729-8368-4A59-B66E-0DDEE91F93D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-177800" y="1281113"/>
            <a:ext cx="4010025" cy="2667000"/>
          </a:xfrm>
          <a:prstGeom prst="rect">
            <a:avLst/>
          </a:prstGeom>
        </p:spPr>
      </p:pic>
      <p:sp>
        <p:nvSpPr>
          <p:cNvPr id="81925" name="AutoShape 3"/>
          <p:cNvSpPr>
            <a:spLocks noChangeArrowheads="1"/>
          </p:cNvSpPr>
          <p:nvPr/>
        </p:nvSpPr>
        <p:spPr bwMode="auto">
          <a:xfrm>
            <a:off x="1752600" y="1219200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4wk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6" name="AutoShape 4"/>
          <p:cNvSpPr>
            <a:spLocks noChangeArrowheads="1"/>
          </p:cNvSpPr>
          <p:nvPr/>
        </p:nvSpPr>
        <p:spPr bwMode="auto">
          <a:xfrm>
            <a:off x="4557713" y="2362200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13wk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7" name="AutoShape 5"/>
          <p:cNvSpPr>
            <a:spLocks noChangeArrowheads="1"/>
          </p:cNvSpPr>
          <p:nvPr/>
        </p:nvSpPr>
        <p:spPr bwMode="auto">
          <a:xfrm>
            <a:off x="7237231" y="3614109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52wk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V="1">
            <a:off x="4759325" y="5330825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H="1">
            <a:off x="2819400" y="1528763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30" name="Line 11"/>
          <p:cNvSpPr>
            <a:spLocks noChangeShapeType="1"/>
          </p:cNvSpPr>
          <p:nvPr/>
        </p:nvSpPr>
        <p:spPr bwMode="auto">
          <a:xfrm flipH="1">
            <a:off x="5791200" y="3025775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40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81941" name="Title 1"/>
          <p:cNvSpPr txBox="1">
            <a:spLocks/>
          </p:cNvSpPr>
          <p:nvPr/>
        </p:nvSpPr>
        <p:spPr bwMode="auto">
          <a:xfrm>
            <a:off x="457200" y="228600"/>
            <a:ext cx="822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Northeast Region Lamb Trending – 4, 13, 52wk time periods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DC2396-C4F6-4B72-97CC-BDDFA4DDD0E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281113" y="2474913"/>
            <a:ext cx="942975" cy="171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F078F0-750F-46C4-8186-45DC66162F2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443745" y="2474284"/>
            <a:ext cx="809625" cy="17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1558C6-D2D8-4817-916B-9B82A648E08E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941026" y="3560944"/>
            <a:ext cx="942975" cy="17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0B38704-6F82-4812-84B0-95D0BF568539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5133975" y="3560763"/>
            <a:ext cx="781050" cy="171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B16CBBA-D2C4-4192-9684-BDD43C17D9D2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593963" y="4789303"/>
            <a:ext cx="1066800" cy="171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D6CEDFE-86B1-4CC8-A903-9987501CBF69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7704324" y="4789303"/>
            <a:ext cx="809625" cy="171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ADC0469-4B70-476B-B93B-762A791FB51C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511550" y="1169988"/>
            <a:ext cx="4248150" cy="7810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2B10298-501F-48AF-ABA3-2BB0F17EB13E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6427606" y="2240037"/>
            <a:ext cx="2381250" cy="1038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34685AF-CB42-4B9B-B7A0-EE5CDC5395C3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587375" y="5330825"/>
            <a:ext cx="42481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916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4972050" y="241300"/>
            <a:ext cx="37242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Northeast - Dollars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990600" y="141288"/>
            <a:ext cx="229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Dollar Sales</a:t>
            </a:r>
          </a:p>
        </p:txBody>
      </p:sp>
      <p:sp>
        <p:nvSpPr>
          <p:cNvPr id="82955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CE325-3C10-4DAE-B443-BFB400C831B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958427" y="3719559"/>
            <a:ext cx="2737912" cy="18218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8C6576-69A6-473A-A5BC-7BAC389F3F4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0213" y="3413125"/>
            <a:ext cx="5199062" cy="2944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92C4A6-2858-4B70-9BF1-B3504F290C3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-55563" y="296863"/>
            <a:ext cx="4152901" cy="3314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6D4E6A-6884-4EF8-B4C3-FE3BFD06B74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254643" y="4375686"/>
            <a:ext cx="4253022" cy="233142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BC6992-49EC-44AD-88F6-EC3B081BD24D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75213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629080-53B7-4E6E-A05A-9E943D60E0FB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67275" y="2198688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9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/>
          <p:cNvSpPr>
            <a:spLocks noChangeArrowheads="1"/>
          </p:cNvSpPr>
          <p:nvPr/>
        </p:nvSpPr>
        <p:spPr bwMode="auto">
          <a:xfrm rot="-1051799">
            <a:off x="4298950" y="906463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291" name="AutoShape 5"/>
          <p:cNvSpPr>
            <a:spLocks noChangeArrowheads="1"/>
          </p:cNvSpPr>
          <p:nvPr/>
        </p:nvSpPr>
        <p:spPr bwMode="auto">
          <a:xfrm rot="2993195">
            <a:off x="4508500" y="2492375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4972050" y="241300"/>
            <a:ext cx="322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Total US - Pounds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762000" y="141288"/>
            <a:ext cx="290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Fresh Meat – % of Pounds Sales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8163" y="3846513"/>
            <a:ext cx="355282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10013"/>
            <a:ext cx="5710238" cy="269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538" y="4620334"/>
            <a:ext cx="4746625" cy="178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2038" y="846138"/>
            <a:ext cx="422116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5388" y="2295525"/>
            <a:ext cx="42211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9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07/14/2019 – Multi-Outlet, IRI/FreshLook Marketing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75" y="365125"/>
            <a:ext cx="43053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4676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4972050" y="241300"/>
            <a:ext cx="35839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Northeast - Pounds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878963" y="141288"/>
            <a:ext cx="243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Pounds Sales</a:t>
            </a:r>
          </a:p>
        </p:txBody>
      </p:sp>
      <p:sp>
        <p:nvSpPr>
          <p:cNvPr id="83979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D2D27B-F33A-48DB-BC50-98B74452B0F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875" y="3486150"/>
            <a:ext cx="5180013" cy="2697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0C9F75-8B70-4EA6-A786-FECE87E18F6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-66675" y="220663"/>
            <a:ext cx="4152900" cy="331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910541-2BE9-4F1B-8D2C-9FA651E84CB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180216" y="4226163"/>
            <a:ext cx="4241410" cy="2313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3E6084-9AAB-4117-B44A-22F4A1C9FE0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943600" y="3629116"/>
            <a:ext cx="2806994" cy="1853872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018346-5379-451F-899A-D5F5528991E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95850" y="2305050"/>
            <a:ext cx="4248150" cy="866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5004E2-0D80-40C7-94B0-D3097ECFF27D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52988" y="852488"/>
            <a:ext cx="42481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607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27C6A1-24BA-4467-907B-DF3E3FD7851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82700" y="1611611"/>
            <a:ext cx="6705600" cy="4510087"/>
          </a:xfrm>
          <a:prstGeom prst="rect">
            <a:avLst/>
          </a:prstGeom>
        </p:spPr>
      </p:pic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466975" y="1154113"/>
            <a:ext cx="4338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dirty="0">
                <a:latin typeface="+mn-lt"/>
              </a:rPr>
              <a:t>Average Price/Lb by Lamb Segment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4A625A-72AA-4998-A478-91E140884C8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88561" y="1594879"/>
            <a:ext cx="6209414" cy="290416"/>
          </a:xfrm>
          <a:prstGeom prst="rect">
            <a:avLst/>
          </a:prstGeom>
        </p:spPr>
      </p:pic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3295326" y="1531081"/>
            <a:ext cx="785813" cy="3810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2013C5-7D55-4188-A843-6E6ACDDC208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23875" y="276225"/>
            <a:ext cx="79057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822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5879802" y="3414829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Pounds Year to Year</a:t>
            </a:r>
          </a:p>
        </p:txBody>
      </p:sp>
      <p:sp>
        <p:nvSpPr>
          <p:cNvPr id="52231" name="TextBox 10"/>
          <p:cNvSpPr txBox="1">
            <a:spLocks noChangeArrowheads="1"/>
          </p:cNvSpPr>
          <p:nvPr/>
        </p:nvSpPr>
        <p:spPr bwMode="auto">
          <a:xfrm>
            <a:off x="1679938" y="1174899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Dollars Year to Year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74158" y="228600"/>
            <a:ext cx="811264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Northeast Region – Sales by Year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2D367-B9DD-499F-9EFC-3F4FA5CD85C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8275" y="1412875"/>
            <a:ext cx="4538663" cy="2463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536665-E942-4045-A3DF-AE2127BB3E7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24375" y="3743325"/>
            <a:ext cx="4286250" cy="2325688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851102" y="1916778"/>
            <a:ext cx="396240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Northeast Lamb dollar sales have been consistent year to year: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10237" y="4312648"/>
            <a:ext cx="39624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Same can be seen with pounds:</a:t>
            </a:r>
          </a:p>
        </p:txBody>
      </p:sp>
    </p:spTree>
    <p:extLst>
      <p:ext uri="{BB962C8B-B14F-4D97-AF65-F5344CB8AC3E}">
        <p14:creationId xmlns:p14="http://schemas.microsoft.com/office/powerpoint/2010/main" val="11824726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5715000" cy="5842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Plains Region</a:t>
            </a:r>
          </a:p>
        </p:txBody>
      </p:sp>
    </p:spTree>
    <p:extLst>
      <p:ext uri="{BB962C8B-B14F-4D97-AF65-F5344CB8AC3E}">
        <p14:creationId xmlns:p14="http://schemas.microsoft.com/office/powerpoint/2010/main" val="15789494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AE814CF-B285-4517-8D0C-CC8EFA7E9C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94350" y="3471863"/>
            <a:ext cx="3133725" cy="2667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52F451-FCA2-43CC-A261-ED278F5E6EA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62238" y="2413000"/>
            <a:ext cx="3676650" cy="266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366906-5B27-41D3-86DF-5AC51D9DFF0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-254000" y="1211263"/>
            <a:ext cx="4010025" cy="2667000"/>
          </a:xfrm>
          <a:prstGeom prst="rect">
            <a:avLst/>
          </a:prstGeom>
        </p:spPr>
      </p:pic>
      <p:sp>
        <p:nvSpPr>
          <p:cNvPr id="81925" name="AutoShape 3"/>
          <p:cNvSpPr>
            <a:spLocks noChangeArrowheads="1"/>
          </p:cNvSpPr>
          <p:nvPr/>
        </p:nvSpPr>
        <p:spPr bwMode="auto">
          <a:xfrm>
            <a:off x="1752600" y="1219200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4wk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6" name="AutoShape 4"/>
          <p:cNvSpPr>
            <a:spLocks noChangeArrowheads="1"/>
          </p:cNvSpPr>
          <p:nvPr/>
        </p:nvSpPr>
        <p:spPr bwMode="auto">
          <a:xfrm>
            <a:off x="4557713" y="2330301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13wk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7" name="AutoShape 5"/>
          <p:cNvSpPr>
            <a:spLocks noChangeArrowheads="1"/>
          </p:cNvSpPr>
          <p:nvPr/>
        </p:nvSpPr>
        <p:spPr bwMode="auto">
          <a:xfrm>
            <a:off x="7290391" y="3507783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52wk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V="1">
            <a:off x="4759325" y="5330825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H="1">
            <a:off x="2819400" y="1528763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30" name="Line 11"/>
          <p:cNvSpPr>
            <a:spLocks noChangeShapeType="1"/>
          </p:cNvSpPr>
          <p:nvPr/>
        </p:nvSpPr>
        <p:spPr bwMode="auto">
          <a:xfrm flipH="1">
            <a:off x="5791200" y="3025775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40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81941" name="Title 1"/>
          <p:cNvSpPr txBox="1">
            <a:spLocks/>
          </p:cNvSpPr>
          <p:nvPr/>
        </p:nvSpPr>
        <p:spPr bwMode="auto">
          <a:xfrm>
            <a:off x="457200" y="228600"/>
            <a:ext cx="822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Plains Region Lamb Trending – 4, 13, 52wk time periods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93E5010-F033-40B5-ABF4-BF1E5465DCB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90625" y="2244725"/>
            <a:ext cx="942975" cy="171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458DBA-BE89-4BF5-BE70-7480A78A39FF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350031" y="2244576"/>
            <a:ext cx="809625" cy="17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C665E2-FA00-434C-95B0-A1EC6E8697CE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942573" y="3422058"/>
            <a:ext cx="942975" cy="17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97CD8D-4AB1-49B7-883E-31A8501B8813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5133975" y="3433763"/>
            <a:ext cx="781050" cy="171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D47FB3-8F40-427F-A4E1-01EB41AB0A20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636490" y="4502224"/>
            <a:ext cx="1066800" cy="171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33B557-CD32-4651-8A5C-B02D6E1A7CE7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7739767" y="4512856"/>
            <a:ext cx="809625" cy="171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4B6698D-43CC-4254-86F6-5438D22617F2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511550" y="1138238"/>
            <a:ext cx="4248150" cy="7810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BBBFD40-0C3B-4690-8D93-089FB6078CD8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6480766" y="2330301"/>
            <a:ext cx="2381250" cy="1038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44F181E-DB56-49D3-A870-C316F544266F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598488" y="5168900"/>
            <a:ext cx="42481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969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92861E-F515-40DA-8FF2-1F9C69F4B8E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813" y="196850"/>
            <a:ext cx="4152900" cy="3314700"/>
          </a:xfrm>
          <a:prstGeom prst="rect">
            <a:avLst/>
          </a:prstGeom>
        </p:spPr>
      </p:pic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4972050" y="241300"/>
            <a:ext cx="29820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Plains - Dollars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033132" y="141288"/>
            <a:ext cx="229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Dollar Sales</a:t>
            </a:r>
          </a:p>
        </p:txBody>
      </p:sp>
      <p:sp>
        <p:nvSpPr>
          <p:cNvPr id="82955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70DA68-E8F1-450A-83D7-46289F539FC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688419" y="3604679"/>
            <a:ext cx="2957410" cy="1967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C9170C-DEE3-459F-A64B-268ECB8363D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38125" y="3319463"/>
            <a:ext cx="5114925" cy="28971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0BAFAF-3ABC-42FC-9A25-AD16AE47491D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2854" y="4119920"/>
            <a:ext cx="4126468" cy="234314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E94296-D678-4C0B-B82E-3B4A84B9A99C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30763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E5AC23-31A2-4399-982F-CC885293881D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52988" y="2368550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180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4B0C4B-DBA7-44AA-A0CE-C9E4D4761A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55563" y="258763"/>
            <a:ext cx="4152901" cy="3314700"/>
          </a:xfrm>
          <a:prstGeom prst="rect">
            <a:avLst/>
          </a:prstGeom>
        </p:spPr>
      </p:pic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4972050" y="241300"/>
            <a:ext cx="28418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Plains - Pounds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878963" y="141288"/>
            <a:ext cx="243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Pounds Sales</a:t>
            </a:r>
          </a:p>
        </p:txBody>
      </p:sp>
      <p:sp>
        <p:nvSpPr>
          <p:cNvPr id="83979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121F9-3990-45ED-A24D-F28559A8F0B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38113" y="3503613"/>
            <a:ext cx="5229225" cy="2720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29CC5B-1C2F-436F-BBA0-CB004137C8B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10862" y="3768270"/>
            <a:ext cx="4267183" cy="232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E29EB9-D654-40F7-BF41-6453DE11E01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661479" y="3572801"/>
            <a:ext cx="3009730" cy="1987768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5E16B7-5123-4299-88B6-8A5FB4FC801A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40288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05D865-7B1A-43C4-8CBD-275DC5737FCF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62513" y="2305050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494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B7541A-A532-487C-A7DC-69D77D0B9E8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39838" y="1551104"/>
            <a:ext cx="6727825" cy="4525963"/>
          </a:xfrm>
          <a:prstGeom prst="rect">
            <a:avLst/>
          </a:prstGeom>
        </p:spPr>
      </p:pic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466975" y="1154113"/>
            <a:ext cx="4338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dirty="0">
                <a:latin typeface="+mn-lt"/>
              </a:rPr>
              <a:t>Average Price/Lb by Lamb Segment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E96919-6C83-4EAE-A38F-EE29F314168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35396" y="1616149"/>
            <a:ext cx="6251944" cy="292406"/>
          </a:xfrm>
          <a:prstGeom prst="rect">
            <a:avLst/>
          </a:prstGeom>
        </p:spPr>
      </p:pic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3267490" y="1541718"/>
            <a:ext cx="785813" cy="3810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80D238-8EAA-4447-AF20-BF0953A8008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98488" y="255588"/>
            <a:ext cx="79057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689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5986132" y="3404196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Pounds Year to Year</a:t>
            </a:r>
          </a:p>
        </p:txBody>
      </p:sp>
      <p:sp>
        <p:nvSpPr>
          <p:cNvPr id="52231" name="TextBox 10"/>
          <p:cNvSpPr txBox="1">
            <a:spLocks noChangeArrowheads="1"/>
          </p:cNvSpPr>
          <p:nvPr/>
        </p:nvSpPr>
        <p:spPr bwMode="auto">
          <a:xfrm>
            <a:off x="1594874" y="1185532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Dollars Year to Year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74158" y="228600"/>
            <a:ext cx="811264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Plains Region – Sales by Year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258878-6539-4EA3-8DF7-A15CB9EAFF0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3025" y="1430338"/>
            <a:ext cx="4640263" cy="2519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89CF4E-A369-4119-A2E8-9CF0A33F83A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22775" y="3638550"/>
            <a:ext cx="4476750" cy="2430463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851102" y="1916778"/>
            <a:ext cx="418657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Plains Lamb dollar sales have been fairly consistent year to year: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10237" y="4312648"/>
            <a:ext cx="39624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Same can be seen with pounds:</a:t>
            </a:r>
          </a:p>
        </p:txBody>
      </p:sp>
    </p:spTree>
    <p:extLst>
      <p:ext uri="{BB962C8B-B14F-4D97-AF65-F5344CB8AC3E}">
        <p14:creationId xmlns:p14="http://schemas.microsoft.com/office/powerpoint/2010/main" val="27893786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5715000" cy="5842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South Central Region</a:t>
            </a:r>
          </a:p>
        </p:txBody>
      </p:sp>
    </p:spTree>
    <p:extLst>
      <p:ext uri="{BB962C8B-B14F-4D97-AF65-F5344CB8AC3E}">
        <p14:creationId xmlns:p14="http://schemas.microsoft.com/office/powerpoint/2010/main" val="3988813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79575"/>
            <a:ext cx="87630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209800" y="1295400"/>
            <a:ext cx="487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dirty="0">
                <a:latin typeface="Arial" charset="0"/>
              </a:rPr>
              <a:t>Total US Dollar Sales by Region – Fresh Meat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9375" y="4017963"/>
            <a:ext cx="74755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4763" y="1598613"/>
            <a:ext cx="798512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550" y="247650"/>
            <a:ext cx="8777288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07/14/2019 – Multi-Outlet, IRI/FreshLook Marketing</a:t>
            </a:r>
          </a:p>
        </p:txBody>
      </p:sp>
    </p:spTree>
    <p:extLst>
      <p:ext uri="{BB962C8B-B14F-4D97-AF65-F5344CB8AC3E}">
        <p14:creationId xmlns:p14="http://schemas.microsoft.com/office/powerpoint/2010/main" val="31964962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5481910-F850-4265-A7A0-B479414F79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94350" y="3605213"/>
            <a:ext cx="3133725" cy="2667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1B6454-416E-4B1A-9405-5BC3984DD63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719388" y="2465388"/>
            <a:ext cx="3675062" cy="266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EE2C08-42EB-46AA-8FFA-A690FA3ECF1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-242888" y="1289050"/>
            <a:ext cx="4010026" cy="2667000"/>
          </a:xfrm>
          <a:prstGeom prst="rect">
            <a:avLst/>
          </a:prstGeom>
        </p:spPr>
      </p:pic>
      <p:sp>
        <p:nvSpPr>
          <p:cNvPr id="81925" name="AutoShape 3"/>
          <p:cNvSpPr>
            <a:spLocks noChangeArrowheads="1"/>
          </p:cNvSpPr>
          <p:nvPr/>
        </p:nvSpPr>
        <p:spPr bwMode="auto">
          <a:xfrm>
            <a:off x="1752600" y="1219200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4wk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6" name="AutoShape 4"/>
          <p:cNvSpPr>
            <a:spLocks noChangeArrowheads="1"/>
          </p:cNvSpPr>
          <p:nvPr/>
        </p:nvSpPr>
        <p:spPr bwMode="auto">
          <a:xfrm>
            <a:off x="4557713" y="2362200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13wk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7" name="AutoShape 5"/>
          <p:cNvSpPr>
            <a:spLocks noChangeArrowheads="1"/>
          </p:cNvSpPr>
          <p:nvPr/>
        </p:nvSpPr>
        <p:spPr bwMode="auto">
          <a:xfrm>
            <a:off x="7269125" y="3550314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52wk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V="1">
            <a:off x="4759325" y="5330825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H="1">
            <a:off x="2819400" y="1528763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30" name="Line 11"/>
          <p:cNvSpPr>
            <a:spLocks noChangeShapeType="1"/>
          </p:cNvSpPr>
          <p:nvPr/>
        </p:nvSpPr>
        <p:spPr bwMode="auto">
          <a:xfrm flipH="1">
            <a:off x="5791200" y="3025775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40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81941" name="Title 1"/>
          <p:cNvSpPr txBox="1">
            <a:spLocks/>
          </p:cNvSpPr>
          <p:nvPr/>
        </p:nvSpPr>
        <p:spPr bwMode="auto">
          <a:xfrm>
            <a:off x="457200" y="228600"/>
            <a:ext cx="8495414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South Central Region Lamb Trending – 4, 13, 52wk time periods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4139D4-EA83-4B9C-8BCA-E3DED95DE5D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90625" y="2382838"/>
            <a:ext cx="942975" cy="171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E6AB5C-6700-4709-8671-AB6125EA71D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395256" y="2383466"/>
            <a:ext cx="809625" cy="17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429F8B-7B32-471A-B4B5-3B2039CF5C1C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995738" y="3560947"/>
            <a:ext cx="942975" cy="17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70ACE8-30F8-45C8-AFBB-D9193DE4C0D2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5197475" y="3560763"/>
            <a:ext cx="781050" cy="171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E701D0-3CBA-4785-8B0C-A234B6182A6D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583363" y="4757738"/>
            <a:ext cx="1066800" cy="171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6B0568-35BE-41F5-B857-030436126C88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7712406" y="4746772"/>
            <a:ext cx="809625" cy="171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4771505-D3AC-4357-8C80-4C090730D36E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532188" y="1290638"/>
            <a:ext cx="4248150" cy="7810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E3FE1AE-2AA8-4073-8F4C-3A015A147B37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6367132" y="2362200"/>
            <a:ext cx="2381250" cy="1038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93D886-0B8A-45DA-95F7-6E2D14141C40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690563" y="5330825"/>
            <a:ext cx="42481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305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4578629" y="241300"/>
            <a:ext cx="44472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South Central - Dollars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011866" y="141288"/>
            <a:ext cx="229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Dollar Sales</a:t>
            </a:r>
          </a:p>
        </p:txBody>
      </p:sp>
      <p:sp>
        <p:nvSpPr>
          <p:cNvPr id="82955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004E88-3F11-406B-9B45-7E4A476C83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0850" y="3452813"/>
            <a:ext cx="5210175" cy="2951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F482-FE4A-4B45-BDFC-B3863B106FA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86130" y="3661159"/>
            <a:ext cx="2806996" cy="18678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A8762D-5AB5-4DD7-9826-B0933192F12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275908" y="4458426"/>
            <a:ext cx="4284921" cy="2377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E2EED3-D56C-48CF-901B-DCD061FDA13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5875" y="255588"/>
            <a:ext cx="4152900" cy="3314700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F2DE71-2293-4D0F-A2DB-4631961F417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40288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2DD611-3F54-4B3D-B133-A2039629C9BA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32350" y="2293938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717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E7B6FC-B556-4D59-94C8-8344B83FF31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25400" y="296863"/>
            <a:ext cx="4152900" cy="3314700"/>
          </a:xfrm>
          <a:prstGeom prst="rect">
            <a:avLst/>
          </a:prstGeom>
        </p:spPr>
      </p:pic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4674326" y="241300"/>
            <a:ext cx="4306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South Central - Pounds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878963" y="141288"/>
            <a:ext cx="243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Pounds Sales</a:t>
            </a:r>
          </a:p>
        </p:txBody>
      </p:sp>
      <p:sp>
        <p:nvSpPr>
          <p:cNvPr id="83979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BA8F29-2C90-4A51-A988-55ED2D822F8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11150" y="3822700"/>
            <a:ext cx="5351463" cy="2784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80294E-AEC3-4FA3-B67B-97E455ED685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105788" y="4624417"/>
            <a:ext cx="4403472" cy="2401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2F409F-3A8A-49AF-A7CF-C8DE35325B8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879805" y="3753295"/>
            <a:ext cx="2849526" cy="1881962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CA3C7A-1F55-4FB7-A12C-12D6764173D5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41875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6CDF86-4552-4EC7-BC2F-99316BE8736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41875" y="2230438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585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D31384-A63A-4779-9418-52C4BB69EEC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20788" y="1528763"/>
            <a:ext cx="6664325" cy="4483100"/>
          </a:xfrm>
          <a:prstGeom prst="rect">
            <a:avLst/>
          </a:prstGeom>
        </p:spPr>
      </p:pic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466975" y="1154113"/>
            <a:ext cx="4338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dirty="0">
                <a:latin typeface="+mn-lt"/>
              </a:rPr>
              <a:t>Average Price/Lb by Lamb Segment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7A167-F4F0-45DD-A0E2-B7B3425261F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24768" y="1701209"/>
            <a:ext cx="6315740" cy="295390"/>
          </a:xfrm>
          <a:prstGeom prst="rect">
            <a:avLst/>
          </a:prstGeom>
        </p:spPr>
      </p:pic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3236360" y="1541714"/>
            <a:ext cx="785813" cy="3810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3D9691-4734-4822-9E18-F18B7584A72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98488" y="255588"/>
            <a:ext cx="79057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938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5943600" y="3276600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Pounds Year to Year</a:t>
            </a:r>
          </a:p>
        </p:txBody>
      </p:sp>
      <p:sp>
        <p:nvSpPr>
          <p:cNvPr id="52231" name="TextBox 10"/>
          <p:cNvSpPr txBox="1">
            <a:spLocks noChangeArrowheads="1"/>
          </p:cNvSpPr>
          <p:nvPr/>
        </p:nvSpPr>
        <p:spPr bwMode="auto">
          <a:xfrm>
            <a:off x="1828800" y="1143000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Dollars Year to Year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74158" y="228600"/>
            <a:ext cx="811264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South Central Region – Sales by Year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2F4FA-37FD-4B35-A8FF-C26D30A0C7F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3825" y="1392238"/>
            <a:ext cx="4627563" cy="2509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195BA4-C6EE-4205-98D0-731F0C83AA6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00575" y="3830638"/>
            <a:ext cx="4322763" cy="2347912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57200" y="4287838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Same can be seen with the pound sales: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51991" y="1899037"/>
            <a:ext cx="396240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South Central dollars have been fairly consistent the past few years:</a:t>
            </a:r>
          </a:p>
        </p:txBody>
      </p:sp>
    </p:spTree>
    <p:extLst>
      <p:ext uri="{BB962C8B-B14F-4D97-AF65-F5344CB8AC3E}">
        <p14:creationId xmlns:p14="http://schemas.microsoft.com/office/powerpoint/2010/main" val="12174734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5715000" cy="5842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Southeast Region</a:t>
            </a:r>
          </a:p>
        </p:txBody>
      </p:sp>
    </p:spTree>
    <p:extLst>
      <p:ext uri="{BB962C8B-B14F-4D97-AF65-F5344CB8AC3E}">
        <p14:creationId xmlns:p14="http://schemas.microsoft.com/office/powerpoint/2010/main" val="25209073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F4D3B0D-3EBF-4045-9B56-9F874A7F109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209550" y="1311275"/>
            <a:ext cx="4010025" cy="2667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3A4232-53DD-41C0-95AE-818EA9DA073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71763" y="2300288"/>
            <a:ext cx="3676650" cy="266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9CA559-674D-4E6C-9B7F-E8CED3473B2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594350" y="3543300"/>
            <a:ext cx="3194050" cy="2717800"/>
          </a:xfrm>
          <a:prstGeom prst="rect">
            <a:avLst/>
          </a:prstGeom>
        </p:spPr>
      </p:pic>
      <p:sp>
        <p:nvSpPr>
          <p:cNvPr id="81925" name="AutoShape 3"/>
          <p:cNvSpPr>
            <a:spLocks noChangeArrowheads="1"/>
          </p:cNvSpPr>
          <p:nvPr/>
        </p:nvSpPr>
        <p:spPr bwMode="auto">
          <a:xfrm>
            <a:off x="1752600" y="1219200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4wk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6" name="AutoShape 4"/>
          <p:cNvSpPr>
            <a:spLocks noChangeArrowheads="1"/>
          </p:cNvSpPr>
          <p:nvPr/>
        </p:nvSpPr>
        <p:spPr bwMode="auto">
          <a:xfrm>
            <a:off x="4557713" y="2362200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13wk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7" name="AutoShape 5"/>
          <p:cNvSpPr>
            <a:spLocks noChangeArrowheads="1"/>
          </p:cNvSpPr>
          <p:nvPr/>
        </p:nvSpPr>
        <p:spPr bwMode="auto">
          <a:xfrm>
            <a:off x="7301023" y="3623783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52wk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V="1">
            <a:off x="4759325" y="5330825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H="1">
            <a:off x="2819400" y="1528763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30" name="Line 11"/>
          <p:cNvSpPr>
            <a:spLocks noChangeShapeType="1"/>
          </p:cNvSpPr>
          <p:nvPr/>
        </p:nvSpPr>
        <p:spPr bwMode="auto">
          <a:xfrm flipH="1">
            <a:off x="5791200" y="3025775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40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81941" name="Title 1"/>
          <p:cNvSpPr txBox="1">
            <a:spLocks/>
          </p:cNvSpPr>
          <p:nvPr/>
        </p:nvSpPr>
        <p:spPr bwMode="auto">
          <a:xfrm>
            <a:off x="457200" y="228600"/>
            <a:ext cx="822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Southeast Region Lamb Trending – 4, 13, 52wk time periods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D418BE-1A0D-4302-992C-CF1A4697655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260475" y="2362200"/>
            <a:ext cx="942975" cy="171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33D4FD-1BE3-41E3-BDD8-EBE0642F953F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381930" y="2362200"/>
            <a:ext cx="809625" cy="17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D9D51B-6052-4122-8F72-C4D3C3109E9A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919759" y="3343275"/>
            <a:ext cx="942975" cy="17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22686F1-3E21-4AF2-B533-F70BB5F4B3C5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5116513" y="3354388"/>
            <a:ext cx="781050" cy="171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6E1496-091E-4E33-9B5A-D65BA53179B8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641694" y="4672344"/>
            <a:ext cx="1066800" cy="171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1D207B-CBD5-4A3B-9082-6AA9A483919F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7782286" y="4672345"/>
            <a:ext cx="809625" cy="171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8858AC1-B3E5-4E4C-AB9B-33438E884864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494088" y="1219200"/>
            <a:ext cx="4248150" cy="7810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E2DB86-EB47-4423-A12E-DD5FE9EFD620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6448866" y="2308077"/>
            <a:ext cx="2381250" cy="1038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D9BF47E-1EA5-4AE3-914E-294A5803C4FA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511175" y="5297488"/>
            <a:ext cx="42481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30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9A8A02-7437-4920-815A-2394BF0C86C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33338" y="230188"/>
            <a:ext cx="4152901" cy="3314700"/>
          </a:xfrm>
          <a:prstGeom prst="rect">
            <a:avLst/>
          </a:prstGeom>
        </p:spPr>
      </p:pic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4972050" y="241300"/>
            <a:ext cx="36792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Southeast - Dollars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990600" y="141288"/>
            <a:ext cx="229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Dollar Sales</a:t>
            </a:r>
          </a:p>
        </p:txBody>
      </p:sp>
      <p:sp>
        <p:nvSpPr>
          <p:cNvPr id="82955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5F68E6-C4B8-4F79-A7EF-66D1D92570A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812369" y="3430841"/>
            <a:ext cx="2934586" cy="19527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FBB473-0C5E-4366-AB76-C08366657DF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17488" y="3384550"/>
            <a:ext cx="5219700" cy="2959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9FBB7A-6CE6-4046-8B12-AA6D2DD7B5F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40803" y="4382063"/>
            <a:ext cx="4293781" cy="237782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F525E0-90E2-42D2-AE1D-AF60D50B1CC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30763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F2DFA2-187C-4E93-8F4D-994131A64B17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65688" y="2305050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942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BAF43D-65AD-4923-8582-34197C7AE88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23813" y="265113"/>
            <a:ext cx="4152901" cy="3314700"/>
          </a:xfrm>
          <a:prstGeom prst="rect">
            <a:avLst/>
          </a:prstGeom>
        </p:spPr>
      </p:pic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4972050" y="241300"/>
            <a:ext cx="3538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Southeast - Pounds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878963" y="141288"/>
            <a:ext cx="243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Pounds Sales</a:t>
            </a:r>
          </a:p>
        </p:txBody>
      </p:sp>
      <p:sp>
        <p:nvSpPr>
          <p:cNvPr id="83979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5626AC-877C-4D22-B722-CD244FC2481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17351" y="3473418"/>
            <a:ext cx="5341938" cy="27797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5E957E-5E29-4CD7-A54C-8DA8348C1A3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901070" y="3428643"/>
            <a:ext cx="2828260" cy="18679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1530E1-9EA9-4A16-9452-86664D111A0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9206" y="4180524"/>
            <a:ext cx="4479490" cy="245002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9A35BE-C5FC-4F0A-8FC2-BBAFEE1734B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30763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D9B6EE-0F05-48DE-BAAA-17BFCBE50404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64100" y="2309813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930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4576DD-2A11-43FF-8B46-FC883A0FAF8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6200" y="1741047"/>
            <a:ext cx="6578600" cy="4425950"/>
          </a:xfrm>
          <a:prstGeom prst="rect">
            <a:avLst/>
          </a:prstGeom>
        </p:spPr>
      </p:pic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466975" y="1118488"/>
            <a:ext cx="4338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dirty="0">
                <a:latin typeface="+mn-lt"/>
              </a:rPr>
              <a:t>Average Price/Lb by Lamb Segment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7DC76C-66C0-423C-8CB8-51D706560AC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63444" y="1619872"/>
            <a:ext cx="6145621" cy="287433"/>
          </a:xfrm>
          <a:prstGeom prst="rect">
            <a:avLst/>
          </a:prstGeom>
        </p:spPr>
      </p:pic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3337110" y="1545440"/>
            <a:ext cx="785813" cy="395531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71F133-26EA-487F-97A9-C881E7354A4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98488" y="255588"/>
            <a:ext cx="79057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9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338" y="1979613"/>
            <a:ext cx="7805737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3288" y="1760538"/>
            <a:ext cx="73358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4112419" y="1524000"/>
            <a:ext cx="838200" cy="3962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5925" y="307975"/>
            <a:ext cx="85232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07/14/2019 – Multi-Outlet, IRI/FreshLook Marketing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052638" y="1154113"/>
            <a:ext cx="49577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dirty="0">
                <a:latin typeface="+mn-lt"/>
              </a:rPr>
              <a:t>Average Price/Lb by Region – Fresh Meat</a:t>
            </a:r>
          </a:p>
        </p:txBody>
      </p:sp>
    </p:spTree>
    <p:extLst>
      <p:ext uri="{BB962C8B-B14F-4D97-AF65-F5344CB8AC3E}">
        <p14:creationId xmlns:p14="http://schemas.microsoft.com/office/powerpoint/2010/main" val="12252121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5922334" y="3404196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Pounds Year to Year</a:t>
            </a:r>
          </a:p>
        </p:txBody>
      </p:sp>
      <p:sp>
        <p:nvSpPr>
          <p:cNvPr id="52231" name="TextBox 10"/>
          <p:cNvSpPr txBox="1">
            <a:spLocks noChangeArrowheads="1"/>
          </p:cNvSpPr>
          <p:nvPr/>
        </p:nvSpPr>
        <p:spPr bwMode="auto">
          <a:xfrm>
            <a:off x="1605507" y="1196165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Dollars Year to Year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74158" y="228600"/>
            <a:ext cx="811264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Southeast Region – Sales by Year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F79AE5-7900-43DD-BEFF-6A6BAF99D9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7488" y="1423988"/>
            <a:ext cx="4430712" cy="2406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7B5961-2981-4334-BA78-FB30C9AD6D9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08500" y="3689350"/>
            <a:ext cx="4443413" cy="2413000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851102" y="1916778"/>
            <a:ext cx="418657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Plains Lamb dollar sales have tracked similar to 2017 levels: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10237" y="4312648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2018 pounds have tracked lower vs 2017:</a:t>
            </a:r>
          </a:p>
        </p:txBody>
      </p:sp>
    </p:spTree>
    <p:extLst>
      <p:ext uri="{BB962C8B-B14F-4D97-AF65-F5344CB8AC3E}">
        <p14:creationId xmlns:p14="http://schemas.microsoft.com/office/powerpoint/2010/main" val="12283757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5715000" cy="5842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West Region</a:t>
            </a:r>
          </a:p>
        </p:txBody>
      </p:sp>
    </p:spTree>
    <p:extLst>
      <p:ext uri="{BB962C8B-B14F-4D97-AF65-F5344CB8AC3E}">
        <p14:creationId xmlns:p14="http://schemas.microsoft.com/office/powerpoint/2010/main" val="17788912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E0A7C23-3EF5-4D1B-9E2F-CA34EBC4C07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94363" y="3471863"/>
            <a:ext cx="3133725" cy="2667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AD6E09-F1DA-41D6-95D2-34112CA61B5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62238" y="2300288"/>
            <a:ext cx="3676650" cy="266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3CEDFD-EA04-45C0-8112-1AEE5172C5B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-177800" y="1331913"/>
            <a:ext cx="4010025" cy="2667000"/>
          </a:xfrm>
          <a:prstGeom prst="rect">
            <a:avLst/>
          </a:prstGeom>
        </p:spPr>
      </p:pic>
      <p:sp>
        <p:nvSpPr>
          <p:cNvPr id="81925" name="AutoShape 3"/>
          <p:cNvSpPr>
            <a:spLocks noChangeArrowheads="1"/>
          </p:cNvSpPr>
          <p:nvPr/>
        </p:nvSpPr>
        <p:spPr bwMode="auto">
          <a:xfrm>
            <a:off x="1752600" y="1219200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4wk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6" name="AutoShape 4"/>
          <p:cNvSpPr>
            <a:spLocks noChangeArrowheads="1"/>
          </p:cNvSpPr>
          <p:nvPr/>
        </p:nvSpPr>
        <p:spPr bwMode="auto">
          <a:xfrm>
            <a:off x="4557713" y="2340934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13wk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7" name="AutoShape 5"/>
          <p:cNvSpPr>
            <a:spLocks noChangeArrowheads="1"/>
          </p:cNvSpPr>
          <p:nvPr/>
        </p:nvSpPr>
        <p:spPr bwMode="auto">
          <a:xfrm>
            <a:off x="7354187" y="3465251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52wk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V="1">
            <a:off x="4759325" y="5330825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H="1">
            <a:off x="2819400" y="1528763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30" name="Line 11"/>
          <p:cNvSpPr>
            <a:spLocks noChangeShapeType="1"/>
          </p:cNvSpPr>
          <p:nvPr/>
        </p:nvSpPr>
        <p:spPr bwMode="auto">
          <a:xfrm flipH="1">
            <a:off x="5791200" y="3025775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40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81941" name="Title 1"/>
          <p:cNvSpPr txBox="1">
            <a:spLocks/>
          </p:cNvSpPr>
          <p:nvPr/>
        </p:nvSpPr>
        <p:spPr bwMode="auto">
          <a:xfrm>
            <a:off x="457200" y="228600"/>
            <a:ext cx="822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West Region Lamb Trending – 4, 13, 52wk time periods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BB1D399-E8D0-4925-9851-4FD3AC2EDF0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249363" y="2441575"/>
            <a:ext cx="942975" cy="171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AC2D23-D778-4D43-AFFE-D8EC9B95CA3D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461828" y="2453018"/>
            <a:ext cx="809625" cy="17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0FDEDB0-BAC7-4AD9-A833-541C83EB1E4D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930385" y="3407073"/>
            <a:ext cx="942975" cy="17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3C7779-F782-42F2-A45F-091859FADB02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5138738" y="3406775"/>
            <a:ext cx="781050" cy="171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EAF473-B2FB-4D25-AC64-FAED9A230888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721552" y="4640444"/>
            <a:ext cx="1066800" cy="171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0230CF-937E-4983-B11C-9296119F0B30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7840000" y="4651077"/>
            <a:ext cx="809625" cy="171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3027B65-4244-4E97-86E2-522E2EE95479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487738" y="1133475"/>
            <a:ext cx="4248150" cy="7810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44D7849-89E4-421F-9FAC-D47ADAC94C6A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6401021" y="2308073"/>
            <a:ext cx="2381250" cy="1038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5078C47-2F98-4EEB-8410-778EAB307544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695325" y="5297488"/>
            <a:ext cx="42481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056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4972050" y="241300"/>
            <a:ext cx="27561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West - Dollars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990600" y="141288"/>
            <a:ext cx="229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Dollar Sales</a:t>
            </a:r>
          </a:p>
        </p:txBody>
      </p:sp>
      <p:sp>
        <p:nvSpPr>
          <p:cNvPr id="82955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C591C1-238E-40EE-8D50-9C314A3B557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4963" y="3300413"/>
            <a:ext cx="5197475" cy="2944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329DA0-AF67-437A-A839-E2B76DA3DBD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175" y="244475"/>
            <a:ext cx="4152900" cy="331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A84645-7519-4481-9BD3-F6018B49CA9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169582" y="3961067"/>
            <a:ext cx="4241469" cy="2313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2AED01-A46D-49FA-9F68-4FFFD465E96D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911702" y="3526495"/>
            <a:ext cx="2870790" cy="1910260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D1679F2-A3EB-4595-96BD-5F2CB9A98A2C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40288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240CA6-C616-4504-83B0-06202E73CE99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51400" y="2230438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809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4972050" y="241300"/>
            <a:ext cx="26158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West - Pounds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878963" y="141288"/>
            <a:ext cx="243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Pounds Sales</a:t>
            </a:r>
          </a:p>
        </p:txBody>
      </p:sp>
      <p:sp>
        <p:nvSpPr>
          <p:cNvPr id="83979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F17177-4A24-4A91-B7DD-617DCF243A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84111" y="3498372"/>
            <a:ext cx="2955850" cy="1952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A7505E-A3D2-43CE-8F2B-2F8BEE337EF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8288" y="3387725"/>
            <a:ext cx="5191125" cy="2700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E990D1-B9B4-4EEE-B598-DD3FB5D224C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41989" y="4067742"/>
            <a:ext cx="4260078" cy="232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A68A74-33E7-4845-B48D-89400B35F8F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-55563" y="190500"/>
            <a:ext cx="4152901" cy="3314700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3A8E89-8D5D-46D9-BECB-E2EC5F8394CC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51400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77E6E1-0542-4CD5-B821-F500AB70EF36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56163" y="2198688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018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DA18A1-804B-4B47-8B36-398030E5DC6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89038" y="1646983"/>
            <a:ext cx="6729412" cy="4525962"/>
          </a:xfrm>
          <a:prstGeom prst="rect">
            <a:avLst/>
          </a:prstGeom>
        </p:spPr>
      </p:pic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466975" y="1154113"/>
            <a:ext cx="4338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dirty="0">
                <a:latin typeface="+mn-lt"/>
              </a:rPr>
              <a:t>Average Price/Lb by Lamb Segment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F36A20-D6DA-4006-8222-D3637B2C03B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07061" y="1626778"/>
            <a:ext cx="6294474" cy="294394"/>
          </a:xfrm>
          <a:prstGeom prst="rect">
            <a:avLst/>
          </a:prstGeom>
        </p:spPr>
      </p:pic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4140126" y="1541714"/>
            <a:ext cx="785813" cy="3810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ACC644-ECC9-44D2-BF72-4E55492736D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92125" y="309563"/>
            <a:ext cx="79057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596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5943600" y="3522663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Pounds Year to Year</a:t>
            </a:r>
          </a:p>
        </p:txBody>
      </p:sp>
      <p:sp>
        <p:nvSpPr>
          <p:cNvPr id="52231" name="TextBox 10"/>
          <p:cNvSpPr txBox="1">
            <a:spLocks noChangeArrowheads="1"/>
          </p:cNvSpPr>
          <p:nvPr/>
        </p:nvSpPr>
        <p:spPr bwMode="auto">
          <a:xfrm>
            <a:off x="1637406" y="1164266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Dollars Year to Year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74158" y="228600"/>
            <a:ext cx="811264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West Region – Sales by Year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A9F7D4-377E-4761-A728-950F780885D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2738" y="1412875"/>
            <a:ext cx="4313237" cy="2343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A5E774-E602-4CEE-9C4F-53965A6DC30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33913" y="3819525"/>
            <a:ext cx="4275137" cy="2320925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57200" y="4287838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2018 pounds are lower than 2017 levels: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76800" y="1760538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2018 Lamb Dollars are tracking similar to 2017 levels:</a:t>
            </a:r>
          </a:p>
        </p:txBody>
      </p:sp>
    </p:spTree>
    <p:extLst>
      <p:ext uri="{BB962C8B-B14F-4D97-AF65-F5344CB8AC3E}">
        <p14:creationId xmlns:p14="http://schemas.microsoft.com/office/powerpoint/2010/main" val="15518572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399" y="1219200"/>
            <a:ext cx="6390167" cy="584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400" dirty="0"/>
              <a:t>Baltimore/Washington</a:t>
            </a:r>
          </a:p>
        </p:txBody>
      </p:sp>
    </p:spTree>
    <p:extLst>
      <p:ext uri="{BB962C8B-B14F-4D97-AF65-F5344CB8AC3E}">
        <p14:creationId xmlns:p14="http://schemas.microsoft.com/office/powerpoint/2010/main" val="18431027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04536BE-1D03-4217-9F88-6EFDDC8D32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27688" y="3424238"/>
            <a:ext cx="3268662" cy="27797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0ECC2A-1243-419D-BBFF-3F6569F8789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581275" y="2405063"/>
            <a:ext cx="3676650" cy="266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36C9D2-209B-4429-8087-459AE7DC656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-254000" y="1136650"/>
            <a:ext cx="4010025" cy="2667000"/>
          </a:xfrm>
          <a:prstGeom prst="rect">
            <a:avLst/>
          </a:prstGeom>
        </p:spPr>
      </p:pic>
      <p:sp>
        <p:nvSpPr>
          <p:cNvPr id="81925" name="AutoShape 3"/>
          <p:cNvSpPr>
            <a:spLocks noChangeArrowheads="1"/>
          </p:cNvSpPr>
          <p:nvPr/>
        </p:nvSpPr>
        <p:spPr bwMode="auto">
          <a:xfrm>
            <a:off x="1752600" y="1219200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4wk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6" name="AutoShape 4"/>
          <p:cNvSpPr>
            <a:spLocks noChangeArrowheads="1"/>
          </p:cNvSpPr>
          <p:nvPr/>
        </p:nvSpPr>
        <p:spPr bwMode="auto">
          <a:xfrm>
            <a:off x="4431490" y="2309035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13wk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7" name="AutoShape 5"/>
          <p:cNvSpPr>
            <a:spLocks noChangeArrowheads="1"/>
          </p:cNvSpPr>
          <p:nvPr/>
        </p:nvSpPr>
        <p:spPr bwMode="auto">
          <a:xfrm>
            <a:off x="7375449" y="3380191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52wk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V="1">
            <a:off x="4759325" y="5330825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H="1">
            <a:off x="2819400" y="1528763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30" name="Line 11"/>
          <p:cNvSpPr>
            <a:spLocks noChangeShapeType="1"/>
          </p:cNvSpPr>
          <p:nvPr/>
        </p:nvSpPr>
        <p:spPr bwMode="auto">
          <a:xfrm flipH="1">
            <a:off x="5791200" y="3025775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40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81941" name="Title 1"/>
          <p:cNvSpPr txBox="1">
            <a:spLocks/>
          </p:cNvSpPr>
          <p:nvPr/>
        </p:nvSpPr>
        <p:spPr bwMode="auto">
          <a:xfrm>
            <a:off x="244549" y="228600"/>
            <a:ext cx="867616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Baltimore/Washington Lamb Trending – 4, 13, 52wk time periods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4FCADE-FBD0-40AC-8539-22EDC8453A7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90625" y="2224088"/>
            <a:ext cx="942975" cy="171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DA954A-3B06-4B85-AB36-CAB128109A5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370306" y="2223310"/>
            <a:ext cx="809625" cy="17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E3ED9E-C30F-4356-9F2E-0486B4933258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866587" y="3428339"/>
            <a:ext cx="942975" cy="17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F3692A-7B14-4980-878C-0E3A83E390CF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5075238" y="3429000"/>
            <a:ext cx="781050" cy="171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CB3996F-BF74-4B2B-BBD7-7C6606926578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749383" y="4544752"/>
            <a:ext cx="1066800" cy="171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F9EC1C-72DF-4338-8BBF-ADE05E885184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7871895" y="4544753"/>
            <a:ext cx="809625" cy="171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2218CC-924A-4295-9069-9350628A4491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508375" y="1133475"/>
            <a:ext cx="4248150" cy="7810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47A8916-805C-4073-9104-E7EC0B813914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6409664" y="2309035"/>
            <a:ext cx="2381250" cy="1038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7BB31D0-491F-4AB1-93C0-C9E44E579975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563563" y="5330825"/>
            <a:ext cx="42481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8970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6F1893-DF10-47EA-8FC2-A98653CBEA0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17463" y="187325"/>
            <a:ext cx="4152901" cy="3314700"/>
          </a:xfrm>
          <a:prstGeom prst="rect">
            <a:avLst/>
          </a:prstGeom>
        </p:spPr>
      </p:pic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4068245" y="251933"/>
            <a:ext cx="50176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b="1" u="sng" dirty="0">
                <a:latin typeface="Copperplate Gothic Bold" pitchFamily="34" charset="0"/>
              </a:rPr>
              <a:t>Baltimore/Washington - Dollars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033132" y="120022"/>
            <a:ext cx="229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Dollar Sales</a:t>
            </a:r>
          </a:p>
        </p:txBody>
      </p:sp>
      <p:sp>
        <p:nvSpPr>
          <p:cNvPr id="82955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B98F50-48B7-4D05-8493-ED771C9BA0D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773480" y="3561949"/>
            <a:ext cx="2892054" cy="19244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752F29-6755-4452-839D-951E75CAED9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44488" y="3317875"/>
            <a:ext cx="5156200" cy="29225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5FEF77-3991-4376-A240-AEA22474C82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60728" y="4369105"/>
            <a:ext cx="4198087" cy="236842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730E0A-44FC-4BA8-B30C-2E9D66278DA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78388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D07D5B-22AB-4562-A9E8-2B859BFE5042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40288" y="2230438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5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00" y="1700213"/>
            <a:ext cx="79502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85800" y="2803525"/>
            <a:ext cx="7543800" cy="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112125" y="2590800"/>
            <a:ext cx="9032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Total US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100</a:t>
            </a:r>
          </a:p>
        </p:txBody>
      </p:sp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3048000" y="1568450"/>
            <a:ext cx="292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600" dirty="0">
                <a:latin typeface="Arial" charset="0"/>
                <a:cs typeface="Arial" charset="0"/>
              </a:rPr>
              <a:t>Consumer Development Index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138" y="217488"/>
            <a:ext cx="87741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07/14/2019 – Multi-Outlet, IRI/FreshLook Marketing</a:t>
            </a:r>
          </a:p>
        </p:txBody>
      </p:sp>
    </p:spTree>
    <p:extLst>
      <p:ext uri="{BB962C8B-B14F-4D97-AF65-F5344CB8AC3E}">
        <p14:creationId xmlns:p14="http://schemas.microsoft.com/office/powerpoint/2010/main" val="16900604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C4410D-568C-4B52-B2E8-490253C661D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25400" y="211138"/>
            <a:ext cx="4152900" cy="3314700"/>
          </a:xfrm>
          <a:prstGeom prst="rect">
            <a:avLst/>
          </a:prstGeom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964027" y="141288"/>
            <a:ext cx="243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Pounds Sales</a:t>
            </a:r>
          </a:p>
        </p:txBody>
      </p:sp>
      <p:sp>
        <p:nvSpPr>
          <p:cNvPr id="83979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BC95D3-7424-465A-875B-21E1BE2EFA3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784112" y="3498372"/>
            <a:ext cx="2892056" cy="1910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89227F-0CB3-4159-8EA4-ED5DBEDCCE9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11138" y="3460750"/>
            <a:ext cx="5146675" cy="26781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A78B63-776C-420E-8AAE-80A5FB85BA4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64027" y="3956770"/>
            <a:ext cx="4242414" cy="231404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ED8463-D0FE-4A9D-8A32-A7EC3CF0727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64100" y="852488"/>
            <a:ext cx="4248150" cy="581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22A59A-183C-4B7C-8447-3741BDDFF46A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52988" y="2293938"/>
            <a:ext cx="4248150" cy="866775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068245" y="251933"/>
            <a:ext cx="49012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b="1" u="sng" dirty="0">
                <a:latin typeface="Copperplate Gothic Bold" pitchFamily="34" charset="0"/>
              </a:rPr>
              <a:t>Baltimore/Washington - Pounds</a:t>
            </a:r>
          </a:p>
        </p:txBody>
      </p:sp>
    </p:spTree>
    <p:extLst>
      <p:ext uri="{BB962C8B-B14F-4D97-AF65-F5344CB8AC3E}">
        <p14:creationId xmlns:p14="http://schemas.microsoft.com/office/powerpoint/2010/main" val="57641109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7AAE45-1B47-4F1F-A831-D9F3FCB6D98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1662229"/>
            <a:ext cx="6516688" cy="4383088"/>
          </a:xfrm>
          <a:prstGeom prst="rect">
            <a:avLst/>
          </a:prstGeom>
        </p:spPr>
      </p:pic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466975" y="1154113"/>
            <a:ext cx="4338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dirty="0">
                <a:latin typeface="+mn-lt"/>
              </a:rPr>
              <a:t>Average Price/Lb by Lamb Segment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C79636-9123-4FEC-8DAA-724E1523725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77922" y="1681690"/>
            <a:ext cx="6166886" cy="288427"/>
          </a:xfrm>
          <a:prstGeom prst="rect">
            <a:avLst/>
          </a:prstGeom>
        </p:spPr>
      </p:pic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3268260" y="1594880"/>
            <a:ext cx="785813" cy="3810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6FEDCC-100E-48BF-B630-5D157486ACB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33400" y="255588"/>
            <a:ext cx="79057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905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5905500" y="3399631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Pounds Year to Year</a:t>
            </a:r>
          </a:p>
        </p:txBody>
      </p:sp>
      <p:sp>
        <p:nvSpPr>
          <p:cNvPr id="52231" name="TextBox 10"/>
          <p:cNvSpPr txBox="1">
            <a:spLocks noChangeArrowheads="1"/>
          </p:cNvSpPr>
          <p:nvPr/>
        </p:nvSpPr>
        <p:spPr bwMode="auto">
          <a:xfrm>
            <a:off x="1648047" y="1228817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Dollars Year to Year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74158" y="228600"/>
            <a:ext cx="811264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Baltimore/Washington – Sales by Year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B3829-BAED-4130-A546-FFBB749F8F1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9400" y="1460500"/>
            <a:ext cx="4352925" cy="236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0607EE-4023-454E-BBAA-DDABCCD19FE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5938" y="3633788"/>
            <a:ext cx="4508500" cy="2447925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10237" y="4312648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2018 pound sales levels are lower than 2017: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76800" y="1760538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2018 Lamb Dollars are tracking similar to 2017 levels:</a:t>
            </a:r>
          </a:p>
        </p:txBody>
      </p:sp>
    </p:spTree>
    <p:extLst>
      <p:ext uri="{BB962C8B-B14F-4D97-AF65-F5344CB8AC3E}">
        <p14:creationId xmlns:p14="http://schemas.microsoft.com/office/powerpoint/2010/main" val="12975049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5715000" cy="5842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Boston</a:t>
            </a:r>
          </a:p>
        </p:txBody>
      </p:sp>
    </p:spTree>
    <p:extLst>
      <p:ext uri="{BB962C8B-B14F-4D97-AF65-F5344CB8AC3E}">
        <p14:creationId xmlns:p14="http://schemas.microsoft.com/office/powerpoint/2010/main" val="15617321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B52B888-505B-48C0-9331-3EA3D0BD577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81675" y="3530600"/>
            <a:ext cx="3133725" cy="2667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5260ED-81B0-45F6-A8FF-0ED407DB589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62238" y="2365375"/>
            <a:ext cx="3676650" cy="266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CD3AE2-A382-4B2A-81BA-7C47D84AC91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-254000" y="1268413"/>
            <a:ext cx="4010025" cy="2667000"/>
          </a:xfrm>
          <a:prstGeom prst="rect">
            <a:avLst/>
          </a:prstGeom>
        </p:spPr>
      </p:pic>
      <p:sp>
        <p:nvSpPr>
          <p:cNvPr id="81925" name="AutoShape 3"/>
          <p:cNvSpPr>
            <a:spLocks noChangeArrowheads="1"/>
          </p:cNvSpPr>
          <p:nvPr/>
        </p:nvSpPr>
        <p:spPr bwMode="auto">
          <a:xfrm>
            <a:off x="1752600" y="1219200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4wk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6" name="AutoShape 4"/>
          <p:cNvSpPr>
            <a:spLocks noChangeArrowheads="1"/>
          </p:cNvSpPr>
          <p:nvPr/>
        </p:nvSpPr>
        <p:spPr bwMode="auto">
          <a:xfrm>
            <a:off x="4557713" y="2255875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13wk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7" name="AutoShape 5"/>
          <p:cNvSpPr>
            <a:spLocks noChangeArrowheads="1"/>
          </p:cNvSpPr>
          <p:nvPr/>
        </p:nvSpPr>
        <p:spPr bwMode="auto">
          <a:xfrm>
            <a:off x="7439246" y="3486520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52wk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V="1">
            <a:off x="4759325" y="5330825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H="1">
            <a:off x="2819400" y="1528763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30" name="Line 11"/>
          <p:cNvSpPr>
            <a:spLocks noChangeShapeType="1"/>
          </p:cNvSpPr>
          <p:nvPr/>
        </p:nvSpPr>
        <p:spPr bwMode="auto">
          <a:xfrm flipH="1">
            <a:off x="5791200" y="3025775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40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81941" name="Title 1"/>
          <p:cNvSpPr txBox="1">
            <a:spLocks/>
          </p:cNvSpPr>
          <p:nvPr/>
        </p:nvSpPr>
        <p:spPr bwMode="auto">
          <a:xfrm>
            <a:off x="265815" y="228600"/>
            <a:ext cx="871869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Boston Lamb Trending – 4, 13, 52wk time periods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8B9DA5-D7E0-4A61-B9DA-581F5FC07EBD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90625" y="2389188"/>
            <a:ext cx="942975" cy="171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6C83EE-F570-48A9-9EA9-F7EEF58D78E2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360664" y="2389225"/>
            <a:ext cx="809625" cy="17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BEE442-6948-4F2B-B75C-0B9957897A0A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942573" y="3486520"/>
            <a:ext cx="942975" cy="17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864542-81D9-4E86-9CB9-3E4384BA559E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5133975" y="3495675"/>
            <a:ext cx="781050" cy="171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6645DD-960A-4147-B111-095231001BAD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842048" y="4597916"/>
            <a:ext cx="1066800" cy="171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D19818-EC92-459A-9694-D5A8BA83980E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7909880" y="4597918"/>
            <a:ext cx="809625" cy="171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6E9562-7CB4-4D07-A0E1-8B19AFAA2F78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571875" y="1133475"/>
            <a:ext cx="4248150" cy="7810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EEEC9D-AE74-42C2-8339-0A515D953D76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6371930" y="2346362"/>
            <a:ext cx="2381250" cy="1038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E000363-525D-414C-82CF-AF3B017935FC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790575" y="5157788"/>
            <a:ext cx="42481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3635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FB3DC0-F849-4507-B640-1102F3C3BAF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68263" y="244475"/>
            <a:ext cx="4152901" cy="3314700"/>
          </a:xfrm>
          <a:prstGeom prst="rect">
            <a:avLst/>
          </a:prstGeom>
        </p:spPr>
      </p:pic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4808715" y="241300"/>
            <a:ext cx="31318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Boston - Dollars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990600" y="141288"/>
            <a:ext cx="229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Dollar Sales</a:t>
            </a:r>
          </a:p>
        </p:txBody>
      </p:sp>
      <p:sp>
        <p:nvSpPr>
          <p:cNvPr id="82955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775757-D8BF-4792-8539-344DBD80B19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71488" y="3497263"/>
            <a:ext cx="5200650" cy="29448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E2DB21-5C89-4BE2-ABCA-396D3244E3C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29068" y="4471377"/>
            <a:ext cx="4210494" cy="2296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2AEBDB-BB4E-433B-8D50-B7E0774F2C9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922335" y="3746260"/>
            <a:ext cx="2913320" cy="1938562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86E58E-AB75-496E-B43E-B9C079AECC4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08538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6E1D48-361F-4BD2-BC7D-A30D8AD6D846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08538" y="2314575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7708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117F21-7696-43B5-B69C-1D8396B831E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938" y="230188"/>
            <a:ext cx="4152900" cy="3314700"/>
          </a:xfrm>
          <a:prstGeom prst="rect">
            <a:avLst/>
          </a:prstGeom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985293" y="141288"/>
            <a:ext cx="243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Pounds Sales</a:t>
            </a:r>
          </a:p>
        </p:txBody>
      </p:sp>
      <p:sp>
        <p:nvSpPr>
          <p:cNvPr id="83979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A17D35-D484-4D15-A918-D3CE751B5F5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90538" y="3524250"/>
            <a:ext cx="5172075" cy="2700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CB40DF-D72E-43CB-BEAE-1EAC32CB977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964865" y="3636535"/>
            <a:ext cx="2913322" cy="19240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AEAF0D-F793-430B-B5E3-5528411B402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264649" y="4251093"/>
            <a:ext cx="4217415" cy="230040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E4CAFA-3385-4A9A-99AE-CB8FEE2FDC5A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51400" y="852488"/>
            <a:ext cx="4248150" cy="581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627197-5461-4509-963E-9FDE317515D2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19650" y="2314575"/>
            <a:ext cx="4248150" cy="866775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808715" y="241300"/>
            <a:ext cx="2991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Boston - Pounds</a:t>
            </a:r>
          </a:p>
        </p:txBody>
      </p:sp>
    </p:spTree>
    <p:extLst>
      <p:ext uri="{BB962C8B-B14F-4D97-AF65-F5344CB8AC3E}">
        <p14:creationId xmlns:p14="http://schemas.microsoft.com/office/powerpoint/2010/main" val="47669810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6EC2C4-C1BC-4B26-844F-AEE1CA9622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84288" y="1705422"/>
            <a:ext cx="6537325" cy="4398963"/>
          </a:xfrm>
          <a:prstGeom prst="rect">
            <a:avLst/>
          </a:prstGeom>
        </p:spPr>
      </p:pic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466975" y="1082863"/>
            <a:ext cx="4338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dirty="0">
                <a:latin typeface="+mn-lt"/>
              </a:rPr>
              <a:t>Average Price/Lb by Lamb Segment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9F11CC-FE11-4E45-A008-7F87612F6ED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77926" y="1605516"/>
            <a:ext cx="6166884" cy="288428"/>
          </a:xfrm>
          <a:prstGeom prst="rect">
            <a:avLst/>
          </a:prstGeom>
        </p:spPr>
      </p:pic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3263427" y="1541718"/>
            <a:ext cx="785813" cy="3810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89A19B-DD7F-4802-AAAA-A691A27B786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12763" y="212725"/>
            <a:ext cx="79057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3945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5943600" y="3627473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Pounds Year to Year</a:t>
            </a:r>
          </a:p>
        </p:txBody>
      </p:sp>
      <p:sp>
        <p:nvSpPr>
          <p:cNvPr id="52231" name="TextBox 10"/>
          <p:cNvSpPr txBox="1">
            <a:spLocks noChangeArrowheads="1"/>
          </p:cNvSpPr>
          <p:nvPr/>
        </p:nvSpPr>
        <p:spPr bwMode="auto">
          <a:xfrm>
            <a:off x="1701209" y="1186284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Dollars Year to Year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74158" y="228600"/>
            <a:ext cx="811264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Boston – Sales by Year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0C5718-BDFC-492B-A297-391A6B0486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7650" y="1416050"/>
            <a:ext cx="4549775" cy="2470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6CF740-262F-4DDE-BBD0-B52755FD86B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10100" y="3840163"/>
            <a:ext cx="4224338" cy="2293937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876799" y="1760538"/>
            <a:ext cx="408644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2018 Dollars have been outpaced by 2017 sales: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57200" y="4287838"/>
            <a:ext cx="3962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Same can be seen with the pound sales:</a:t>
            </a:r>
          </a:p>
        </p:txBody>
      </p:sp>
    </p:spTree>
    <p:extLst>
      <p:ext uri="{BB962C8B-B14F-4D97-AF65-F5344CB8AC3E}">
        <p14:creationId xmlns:p14="http://schemas.microsoft.com/office/powerpoint/2010/main" val="181037414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1219200"/>
            <a:ext cx="5715000" cy="584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400" dirty="0"/>
              <a:t>Chicago</a:t>
            </a:r>
          </a:p>
        </p:txBody>
      </p:sp>
    </p:spTree>
    <p:extLst>
      <p:ext uri="{BB962C8B-B14F-4D97-AF65-F5344CB8AC3E}">
        <p14:creationId xmlns:p14="http://schemas.microsoft.com/office/powerpoint/2010/main" val="202048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1387475"/>
            <a:ext cx="5734051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4035" y="4148138"/>
            <a:ext cx="535463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3"/>
          <p:cNvSpPr>
            <a:spLocks noChangeArrowheads="1"/>
          </p:cNvSpPr>
          <p:nvPr/>
        </p:nvSpPr>
        <p:spPr bwMode="auto">
          <a:xfrm rot="10800000">
            <a:off x="6058454" y="165735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513012" y="4407949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914400" y="1136650"/>
            <a:ext cx="3394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latin typeface="Arial" charset="0"/>
              </a:rPr>
              <a:t>Top Markets – Fresh Meat Dollar Growth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819650" y="3810000"/>
            <a:ext cx="365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latin typeface="Arial" charset="0"/>
              </a:rPr>
              <a:t>Bottom Markets – Fresh Meat Dollar Growth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" y="3979863"/>
            <a:ext cx="13462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1188" y="2251075"/>
            <a:ext cx="34369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963" y="4891088"/>
            <a:ext cx="34369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5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07/14/2019 – Multi-Outlet, IRI/FreshLook Marketing</a:t>
            </a:r>
          </a:p>
        </p:txBody>
      </p:sp>
      <p:sp>
        <p:nvSpPr>
          <p:cNvPr id="16396" name="Title 1"/>
          <p:cNvSpPr>
            <a:spLocks noGrp="1"/>
          </p:cNvSpPr>
          <p:nvPr>
            <p:ph type="title"/>
          </p:nvPr>
        </p:nvSpPr>
        <p:spPr>
          <a:xfrm>
            <a:off x="457200" y="282575"/>
            <a:ext cx="8229600" cy="631825"/>
          </a:xfrm>
        </p:spPr>
        <p:txBody>
          <a:bodyPr anchor="ctr"/>
          <a:lstStyle/>
          <a:p>
            <a:pPr eaLnBrk="1" hangingPunct="1"/>
            <a:r>
              <a:rPr lang="en-US" altLang="en-US" dirty="0"/>
              <a:t>Total Fresh Meat – Markets ranked by Dollar % Change</a:t>
            </a:r>
          </a:p>
        </p:txBody>
      </p:sp>
    </p:spTree>
    <p:extLst>
      <p:ext uri="{BB962C8B-B14F-4D97-AF65-F5344CB8AC3E}">
        <p14:creationId xmlns:p14="http://schemas.microsoft.com/office/powerpoint/2010/main" val="25267802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51915B8-34A0-4AAE-9E5E-1158A425B2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38035" y="3476807"/>
            <a:ext cx="3133725" cy="2667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BF34D6-2EEA-406B-9B72-7DED03C962C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62238" y="2257425"/>
            <a:ext cx="3676650" cy="266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E2942F-B534-40E0-B8E0-F0ED16BB16B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-201613" y="1222375"/>
            <a:ext cx="3905251" cy="2667000"/>
          </a:xfrm>
          <a:prstGeom prst="rect">
            <a:avLst/>
          </a:prstGeom>
        </p:spPr>
      </p:pic>
      <p:sp>
        <p:nvSpPr>
          <p:cNvPr id="81925" name="AutoShape 3"/>
          <p:cNvSpPr>
            <a:spLocks noChangeArrowheads="1"/>
          </p:cNvSpPr>
          <p:nvPr/>
        </p:nvSpPr>
        <p:spPr bwMode="auto">
          <a:xfrm>
            <a:off x="1752600" y="1219200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4wk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6" name="AutoShape 4"/>
          <p:cNvSpPr>
            <a:spLocks noChangeArrowheads="1"/>
          </p:cNvSpPr>
          <p:nvPr/>
        </p:nvSpPr>
        <p:spPr bwMode="auto">
          <a:xfrm>
            <a:off x="4557713" y="2319668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13wk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7" name="AutoShape 5"/>
          <p:cNvSpPr>
            <a:spLocks noChangeArrowheads="1"/>
          </p:cNvSpPr>
          <p:nvPr/>
        </p:nvSpPr>
        <p:spPr bwMode="auto">
          <a:xfrm>
            <a:off x="7469369" y="3401454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52wk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V="1">
            <a:off x="4759325" y="5330825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H="1">
            <a:off x="2819400" y="1528763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30" name="Line 11"/>
          <p:cNvSpPr>
            <a:spLocks noChangeShapeType="1"/>
          </p:cNvSpPr>
          <p:nvPr/>
        </p:nvSpPr>
        <p:spPr bwMode="auto">
          <a:xfrm flipH="1">
            <a:off x="5791200" y="2961977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40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81941" name="Title 1"/>
          <p:cNvSpPr txBox="1">
            <a:spLocks/>
          </p:cNvSpPr>
          <p:nvPr/>
        </p:nvSpPr>
        <p:spPr bwMode="auto">
          <a:xfrm>
            <a:off x="457200" y="228600"/>
            <a:ext cx="822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Chicago Lamb Trending – 4, 13, 52wk time periods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B22FE4C-62FD-4630-9A0A-E00FF499D0A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90625" y="2319338"/>
            <a:ext cx="942975" cy="171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E4E4DB-D2C9-4938-8BC2-052D2CF3121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346260" y="2319668"/>
            <a:ext cx="809625" cy="17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0DB0CE-0522-4ED8-BB16-79C82C4999FB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942573" y="3368233"/>
            <a:ext cx="942975" cy="17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4D7792-A497-417B-B500-EF5AA6ABC395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5138738" y="3375025"/>
            <a:ext cx="781050" cy="171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2B549B-5597-4C1E-BC74-F235FD2DCE8F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739268" y="4640444"/>
            <a:ext cx="1066800" cy="171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D64BF3-9127-4822-91C6-7DBD5975B858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7867344" y="4640444"/>
            <a:ext cx="809625" cy="171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500845D-E150-4E78-B723-9BE38D63F62C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511550" y="1138238"/>
            <a:ext cx="4248150" cy="7810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FF77D60-4B37-4627-A3B1-8926C325FD4B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6401021" y="2186874"/>
            <a:ext cx="2381250" cy="1038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CEBFFD-3429-4A4C-8521-89558F376317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715963" y="5168900"/>
            <a:ext cx="42481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098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BE7165-16BA-4800-A6D9-E71E502740F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53975" y="244475"/>
            <a:ext cx="4152900" cy="3314700"/>
          </a:xfrm>
          <a:prstGeom prst="rect">
            <a:avLst/>
          </a:prstGeom>
        </p:spPr>
      </p:pic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4972050" y="241300"/>
            <a:ext cx="32882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Chicago - Dollars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990600" y="141288"/>
            <a:ext cx="229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Dollar Sales</a:t>
            </a:r>
          </a:p>
        </p:txBody>
      </p:sp>
      <p:sp>
        <p:nvSpPr>
          <p:cNvPr id="82955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D236F1-6D77-4CF2-957A-0D9D06F6184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730949" y="3530051"/>
            <a:ext cx="2892056" cy="1924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E9D22D-03EC-478B-8A8D-F0444226CC1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12738" y="3328988"/>
            <a:ext cx="5156200" cy="2921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87B7BE-3EE3-4EE8-A7B2-7E92DDED35B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28829" y="4047825"/>
            <a:ext cx="4210494" cy="229662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8AAB9D-5E86-4A3C-BDF8-A48E34027A6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52988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E256B6-DBF3-49CB-BD55-8235C64DA21E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65688" y="2198688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8911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4972050" y="241300"/>
            <a:ext cx="31479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Chicago - Pounds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974660" y="141288"/>
            <a:ext cx="243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Pounds Sales</a:t>
            </a:r>
          </a:p>
        </p:txBody>
      </p:sp>
      <p:sp>
        <p:nvSpPr>
          <p:cNvPr id="83979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9CAF14-4362-4321-AA16-809E0E3550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5763" y="3505200"/>
            <a:ext cx="5305425" cy="276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D3711E-9EF6-4E5A-9E10-C5BA717376B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-55563" y="244475"/>
            <a:ext cx="4152901" cy="331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CF5700-5FDF-40B3-ACE7-304890FF671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169576" y="3979287"/>
            <a:ext cx="4383808" cy="2391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87F3BC-CC18-4FC0-B603-1FDF0140649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858540" y="3498372"/>
            <a:ext cx="2934584" cy="1938138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48F21A-7872-4EF7-86C1-C268C06AE83D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30763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5235E0-C99E-4E21-963C-5DA7D96107BE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30763" y="2336800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5956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2DBDD1-8C6E-429B-9240-9619A98AC06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77950" y="1609725"/>
            <a:ext cx="6515100" cy="4384675"/>
          </a:xfrm>
          <a:prstGeom prst="rect">
            <a:avLst/>
          </a:prstGeom>
        </p:spPr>
      </p:pic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466975" y="1154113"/>
            <a:ext cx="4338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dirty="0">
                <a:latin typeface="+mn-lt"/>
              </a:rPr>
              <a:t>Average Price/Lb by Lamb Segment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466111-0558-4389-8185-E8939F6AC7D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84253" y="1691394"/>
            <a:ext cx="6039297" cy="282460"/>
          </a:xfrm>
          <a:prstGeom prst="rect">
            <a:avLst/>
          </a:prstGeom>
        </p:spPr>
      </p:pic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4211449" y="1605516"/>
            <a:ext cx="785813" cy="3810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DEC3E2-9F65-461B-9653-864ED8896A3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55625" y="255588"/>
            <a:ext cx="79057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6862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6F3428-9480-4496-8DB3-FD805CADA66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2238" y="1487488"/>
            <a:ext cx="4565650" cy="2478087"/>
          </a:xfrm>
          <a:prstGeom prst="rect">
            <a:avLst/>
          </a:prstGeom>
        </p:spPr>
      </p:pic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6060558" y="3522663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Pounds Year to Year</a:t>
            </a:r>
          </a:p>
        </p:txBody>
      </p:sp>
      <p:sp>
        <p:nvSpPr>
          <p:cNvPr id="52231" name="TextBox 10"/>
          <p:cNvSpPr txBox="1">
            <a:spLocks noChangeArrowheads="1"/>
          </p:cNvSpPr>
          <p:nvPr/>
        </p:nvSpPr>
        <p:spPr bwMode="auto">
          <a:xfrm>
            <a:off x="1616149" y="1266031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charset="0"/>
              </a:rPr>
              <a:t>Lamb Dollars Year to Year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74158" y="228600"/>
            <a:ext cx="811264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Chicago – Sales by Year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9338A4-2434-4B65-9EC5-F1F22875AB3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16438" y="3711575"/>
            <a:ext cx="4471987" cy="2427288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851102" y="1916778"/>
            <a:ext cx="418657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2018 Lamb dollars have been outpaced previous years: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10237" y="4312648"/>
            <a:ext cx="39624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charset="0"/>
              </a:rPr>
              <a:t>Same can be seen with pounds:</a:t>
            </a:r>
          </a:p>
        </p:txBody>
      </p:sp>
    </p:spTree>
    <p:extLst>
      <p:ext uri="{BB962C8B-B14F-4D97-AF65-F5344CB8AC3E}">
        <p14:creationId xmlns:p14="http://schemas.microsoft.com/office/powerpoint/2010/main" val="283813752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5715000" cy="5842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Denver</a:t>
            </a:r>
          </a:p>
        </p:txBody>
      </p:sp>
    </p:spTree>
    <p:extLst>
      <p:ext uri="{BB962C8B-B14F-4D97-AF65-F5344CB8AC3E}">
        <p14:creationId xmlns:p14="http://schemas.microsoft.com/office/powerpoint/2010/main" val="172767798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37053A6-EE4E-472A-8F03-2E5A66E966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30875" y="3449638"/>
            <a:ext cx="3133725" cy="2667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4C6E01-CD0D-4289-990C-A89AF641DBD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62238" y="2365375"/>
            <a:ext cx="3676650" cy="266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DF0700-5C7F-4917-86CA-DBB563AAEE4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-252413" y="1139825"/>
            <a:ext cx="4010026" cy="2667000"/>
          </a:xfrm>
          <a:prstGeom prst="rect">
            <a:avLst/>
          </a:prstGeom>
        </p:spPr>
      </p:pic>
      <p:sp>
        <p:nvSpPr>
          <p:cNvPr id="81925" name="AutoShape 3"/>
          <p:cNvSpPr>
            <a:spLocks noChangeArrowheads="1"/>
          </p:cNvSpPr>
          <p:nvPr/>
        </p:nvSpPr>
        <p:spPr bwMode="auto">
          <a:xfrm>
            <a:off x="1752600" y="1219200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4wk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6" name="AutoShape 4"/>
          <p:cNvSpPr>
            <a:spLocks noChangeArrowheads="1"/>
          </p:cNvSpPr>
          <p:nvPr/>
        </p:nvSpPr>
        <p:spPr bwMode="auto">
          <a:xfrm>
            <a:off x="4557713" y="2362200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13wk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7" name="AutoShape 5"/>
          <p:cNvSpPr>
            <a:spLocks noChangeArrowheads="1"/>
          </p:cNvSpPr>
          <p:nvPr/>
        </p:nvSpPr>
        <p:spPr bwMode="auto">
          <a:xfrm>
            <a:off x="7407359" y="3539678"/>
            <a:ext cx="762000" cy="609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52wk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900" dirty="0">
                <a:latin typeface="Arial" charset="0"/>
              </a:rPr>
              <a:t>time period</a:t>
            </a: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V="1">
            <a:off x="4759325" y="5330825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H="1">
            <a:off x="2819400" y="1528763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30" name="Line 11"/>
          <p:cNvSpPr>
            <a:spLocks noChangeShapeType="1"/>
          </p:cNvSpPr>
          <p:nvPr/>
        </p:nvSpPr>
        <p:spPr bwMode="auto">
          <a:xfrm flipH="1">
            <a:off x="5791200" y="3025775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40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81941" name="Title 1"/>
          <p:cNvSpPr txBox="1">
            <a:spLocks/>
          </p:cNvSpPr>
          <p:nvPr/>
        </p:nvSpPr>
        <p:spPr bwMode="auto">
          <a:xfrm>
            <a:off x="457200" y="228600"/>
            <a:ext cx="822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74675" indent="-223838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903288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Denver Lamb Trending – 4, 13, 52wk time periods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E4A14F-9D50-4B44-97B4-3A17D0898B5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90625" y="2190750"/>
            <a:ext cx="942975" cy="171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3A4CF6-3795-498F-9DB3-86D6868A1D0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359562" y="2190750"/>
            <a:ext cx="809625" cy="17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758387-1D40-4663-9B5C-84180A48D668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953206" y="3453953"/>
            <a:ext cx="942975" cy="17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718378-9C80-4BFE-81FB-00813F757B95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5138738" y="3454400"/>
            <a:ext cx="781050" cy="171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5A7179-BED5-480D-8E9F-16560B83684E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756996" y="4544755"/>
            <a:ext cx="1066800" cy="171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157A2BE-3F16-438C-9688-2C507A9138BC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7855426" y="4555386"/>
            <a:ext cx="809625" cy="171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DA780AE-4FC0-414E-82F6-895C91C4FD50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471863" y="1149350"/>
            <a:ext cx="4248150" cy="7810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11B22EA-032B-492F-A756-7AD41C5BA09A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6432919" y="2350604"/>
            <a:ext cx="2381250" cy="1038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1D6DEE7-B68A-42F9-BD1F-0B531FDD79B7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377825" y="5230813"/>
            <a:ext cx="4398963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8581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08DDE5-6AE2-4102-8527-71C1D793C9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55563" y="244475"/>
            <a:ext cx="4152901" cy="3314700"/>
          </a:xfrm>
          <a:prstGeom prst="rect">
            <a:avLst/>
          </a:prstGeom>
        </p:spPr>
      </p:pic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4972050" y="241300"/>
            <a:ext cx="31494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Denver - Dollars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033132" y="141288"/>
            <a:ext cx="229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Dollar Sales</a:t>
            </a:r>
          </a:p>
        </p:txBody>
      </p:sp>
      <p:sp>
        <p:nvSpPr>
          <p:cNvPr id="82955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40161E-A7AD-4B9B-9D6D-B158C8CE70E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794744" y="3519459"/>
            <a:ext cx="2955850" cy="19668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3C6548-DBCF-4A30-9CF5-804F384E7CF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34963" y="3395663"/>
            <a:ext cx="5070475" cy="2873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5A690B-F6F1-430E-A2CD-ED99D78C7E3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17268" y="4259670"/>
            <a:ext cx="4209645" cy="229616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678D97-5339-4AE0-8B52-DECA4C8BB38A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40288" y="852488"/>
            <a:ext cx="4248150" cy="581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58D90D-9D56-41D1-B254-07E04CF15D0A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30763" y="2198688"/>
            <a:ext cx="4248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9808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463F37-EC81-4C17-90E9-6296C92AA7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88" y="265113"/>
            <a:ext cx="4152900" cy="3314700"/>
          </a:xfrm>
          <a:prstGeom prst="rect">
            <a:avLst/>
          </a:prstGeom>
        </p:spPr>
      </p:pic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4972050" y="241300"/>
            <a:ext cx="30091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dirty="0">
                <a:latin typeface="Copperplate Gothic Bold" pitchFamily="34" charset="0"/>
              </a:rPr>
              <a:t>Denver - Pounds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964027" y="141288"/>
            <a:ext cx="243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charset="0"/>
              </a:rPr>
              <a:t>Lamb – % of Pounds Sales</a:t>
            </a:r>
          </a:p>
        </p:txBody>
      </p:sp>
      <p:sp>
        <p:nvSpPr>
          <p:cNvPr id="83979" name="Text Box 9"/>
          <p:cNvSpPr txBox="1">
            <a:spLocks noChangeArrowheads="1"/>
          </p:cNvSpPr>
          <p:nvPr/>
        </p:nvSpPr>
        <p:spPr bwMode="auto">
          <a:xfrm>
            <a:off x="0" y="6611938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154AAD-85DA-4E78-BB84-40857F2F572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9263" y="3503613"/>
            <a:ext cx="5239156" cy="2741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4866DA-3DE6-46E0-ADF1-E65A0F9E6EC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906629" y="3572801"/>
            <a:ext cx="2880938" cy="1902708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091772" y="990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3309857">
            <a:off x="4259218" y="2657841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D83CC4-E71C-4DFE-ACED-1EA8F2059C8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846638" y="852488"/>
            <a:ext cx="4248150" cy="581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162798-6DA8-48A9-8950-B54861E2929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837113" y="2359025"/>
            <a:ext cx="4248150" cy="866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9DF3CB-5272-4009-BA9C-B3756E7BDB1B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233376" y="3935688"/>
            <a:ext cx="4369975" cy="24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426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47013A-4C0C-4DCF-959F-A7E59B98D6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74763" y="1613827"/>
            <a:ext cx="6557962" cy="4411662"/>
          </a:xfrm>
          <a:prstGeom prst="rect">
            <a:avLst/>
          </a:prstGeom>
        </p:spPr>
      </p:pic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0" y="6019800"/>
            <a:ext cx="4102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52 Weeks ending 7/14/2019 – Multi-Outlet, IRI/</a:t>
            </a:r>
            <a:r>
              <a:rPr lang="en-US" altLang="en-US" sz="1000" dirty="0" err="1">
                <a:latin typeface="Arial" charset="0"/>
              </a:rPr>
              <a:t>FreshLook</a:t>
            </a:r>
            <a:r>
              <a:rPr lang="en-US" altLang="en-US" sz="1000" dirty="0">
                <a:latin typeface="Arial" charset="0"/>
              </a:rPr>
              <a:t> Marketing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466975" y="1154113"/>
            <a:ext cx="4338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dirty="0">
                <a:latin typeface="+mn-lt"/>
              </a:rPr>
              <a:t>Average Price/Lb by Lamb Segment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BBE153-0240-46AE-B500-F82CB293316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24764" y="1628543"/>
            <a:ext cx="6273210" cy="293400"/>
          </a:xfrm>
          <a:prstGeom prst="rect">
            <a:avLst/>
          </a:prstGeom>
        </p:spPr>
      </p:pic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3251070" y="1520437"/>
            <a:ext cx="785813" cy="3810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2112963" eaLnBrk="0" hangingPunct="0">
              <a:spcAft>
                <a:spcPts val="600"/>
              </a:spcAft>
              <a:buClr>
                <a:schemeClr val="accent2"/>
              </a:buClr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05122A-3AF2-4E73-BA3B-FC84FC31E6D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12763" y="234950"/>
            <a:ext cx="79057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6442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IRi Documents">
      <a:dk1>
        <a:srgbClr val="616365"/>
      </a:dk1>
      <a:lt1>
        <a:sysClr val="window" lastClr="FFFFFF"/>
      </a:lt1>
      <a:dk2>
        <a:srgbClr val="616365"/>
      </a:dk2>
      <a:lt2>
        <a:srgbClr val="E0E1DD"/>
      </a:lt2>
      <a:accent1>
        <a:srgbClr val="002776"/>
      </a:accent1>
      <a:accent2>
        <a:srgbClr val="D2492A"/>
      </a:accent2>
      <a:accent3>
        <a:srgbClr val="009FDA"/>
      </a:accent3>
      <a:accent4>
        <a:srgbClr val="002776"/>
      </a:accent4>
      <a:accent5>
        <a:srgbClr val="D2492A"/>
      </a:accent5>
      <a:accent6>
        <a:srgbClr val="009FDA"/>
      </a:accent6>
      <a:hlink>
        <a:srgbClr val="009FDA"/>
      </a:hlink>
      <a:folHlink>
        <a:srgbClr val="00277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RIDefaultNew2018v2.pptx" id="{54858221-3631-4B8B-8FD5-29D12D3C9F57}" vid="{0BA44D0E-6961-4CFC-B190-55400650A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221</TotalTime>
  <Words>3497</Words>
  <Application>Microsoft Office PowerPoint</Application>
  <PresentationFormat>On-screen Show (4:3)</PresentationFormat>
  <Paragraphs>648</Paragraphs>
  <Slides>136</Slides>
  <Notes>116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136</vt:i4>
      </vt:variant>
    </vt:vector>
  </HeadingPairs>
  <TitlesOfParts>
    <vt:vector size="142" baseType="lpstr">
      <vt:lpstr>Arial</vt:lpstr>
      <vt:lpstr>Calibri</vt:lpstr>
      <vt:lpstr>Copperplate Gothic Bold</vt:lpstr>
      <vt:lpstr>Courier New</vt:lpstr>
      <vt:lpstr>Verdana</vt:lpstr>
      <vt:lpstr>Blank</vt:lpstr>
      <vt:lpstr>Fresh Meat and Lamb Review</vt:lpstr>
      <vt:lpstr>Total Fresh Meat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Total Fresh Meat – Markets ranked by Dollar % Change</vt:lpstr>
      <vt:lpstr>Total Fresh Meat – Markets ranked by Avg Price/Lb</vt:lpstr>
      <vt:lpstr>PowerPoint Presentation</vt:lpstr>
      <vt:lpstr>Lamb – Total 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Lamb – Markets ranked by Avg Price/Lb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California Region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Great Lakes Region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Midsouth Region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Northeast Region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Plains Region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South Central Region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Southeast Region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West Region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Boston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Denver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Houston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Los Angeles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Miami/Ft Lauderdale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York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San Francisco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Seattle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Information Resources,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Produce Review</dc:title>
  <dc:creator>User</dc:creator>
  <cp:lastModifiedBy>Megan Wortman</cp:lastModifiedBy>
  <cp:revision>30</cp:revision>
  <dcterms:created xsi:type="dcterms:W3CDTF">2018-02-27T15:34:09Z</dcterms:created>
  <dcterms:modified xsi:type="dcterms:W3CDTF">2019-09-09T20:03:17Z</dcterms:modified>
</cp:coreProperties>
</file>